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0">
          <p15:clr>
            <a:srgbClr val="A4A3A4"/>
          </p15:clr>
        </p15:guide>
        <p15:guide id="2" pos="2880">
          <p15:clr>
            <a:srgbClr val="A4A3A4"/>
          </p15:clr>
        </p15:guide>
      </p15:sldGuideLst>
    </p:ext>
    <p:ext uri="GoogleSlidesCustomDataVersion2">
      <go:slidesCustomData xmlns:go="http://customooxmlschemas.google.com/" r:id="rId27" roundtripDataSignature="AMtx7mgocxMd9pkmCN9oCnwcttLndy2Ur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7" Type="http://customschemas.google.com/relationships/presentationmetadata" Target="meta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1"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1" i="0" sz="2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1" i="0" sz="2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1" i="0" sz="2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1" i="0" sz="2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1" i="0" sz="2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1" i="0" sz="2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1" i="0" sz="2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1" i="0" sz="2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1"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1" i="0" sz="2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1" i="0" sz="2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1" i="0" sz="2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1" i="0" sz="2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1" i="0" sz="2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1" i="0" sz="2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1" i="0" sz="2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1" i="0" sz="2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indent="-228600" lvl="1" marL="914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2pPr>
            <a:lvl3pPr indent="-228600" lvl="2" marL="1371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3pPr>
            <a:lvl4pPr indent="-228600" lvl="3" marL="1828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4pPr>
            <a:lvl5pPr indent="-228600" lvl="4" marL="22860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5pPr>
            <a:lvl6pPr indent="-228600" lvl="5" marL="2743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6pPr>
            <a:lvl7pPr indent="-228600" lvl="6" marL="3200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7pPr>
            <a:lvl8pPr indent="-228600" lvl="7" marL="3657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8pPr>
            <a:lvl9pPr indent="-228600" lvl="8" marL="4114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1"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1" i="0" sz="2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1" i="0" sz="2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1" i="0" sz="2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1" i="0" sz="2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1" i="0" sz="2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1" i="0" sz="2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1" i="0" sz="2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1" i="0" sz="2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1" i="0" lang="en-US" sz="1200" u="none" cap="none" strike="noStrike">
                <a:solidFill>
                  <a:schemeClr val="dk1"/>
                </a:solidFill>
                <a:latin typeface="Arial"/>
                <a:ea typeface="Arial"/>
                <a:cs typeface="Arial"/>
                <a:sym typeface="Arial"/>
              </a:rPr>
              <a:t>‹#›</a:t>
            </a:fld>
            <a:endParaRPr b="1"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 name="Shape 21"/>
        <p:cNvGrpSpPr/>
        <p:nvPr/>
      </p:nvGrpSpPr>
      <p:grpSpPr>
        <a:xfrm>
          <a:off x="0" y="0"/>
          <a:ext cx="0" cy="0"/>
          <a:chOff x="0" y="0"/>
          <a:chExt cx="0" cy="0"/>
        </a:xfrm>
      </p:grpSpPr>
      <p:sp>
        <p:nvSpPr>
          <p:cNvPr id="22" name="Google Shape;22;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 name="Google Shape;23;p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 name="Shape 27"/>
        <p:cNvGrpSpPr/>
        <p:nvPr/>
      </p:nvGrpSpPr>
      <p:grpSpPr>
        <a:xfrm>
          <a:off x="0" y="0"/>
          <a:ext cx="0" cy="0"/>
          <a:chOff x="0" y="0"/>
          <a:chExt cx="0" cy="0"/>
        </a:xfrm>
      </p:grpSpPr>
      <p:sp>
        <p:nvSpPr>
          <p:cNvPr id="28" name="Google Shape;28;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 name="Google Shape;29;p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 name="Shape 34"/>
        <p:cNvGrpSpPr/>
        <p:nvPr/>
      </p:nvGrpSpPr>
      <p:grpSpPr>
        <a:xfrm>
          <a:off x="0" y="0"/>
          <a:ext cx="0" cy="0"/>
          <a:chOff x="0" y="0"/>
          <a:chExt cx="0" cy="0"/>
        </a:xfrm>
      </p:grpSpPr>
      <p:sp>
        <p:nvSpPr>
          <p:cNvPr id="35" name="Google Shape;35;p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 name="Google Shape;36;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Here’s a simple way to think about it: Imagine your gut is like a garden, and the microbes are all the different plants, bugs, and creatures living in that garden. Some of these organisms help break down food, produce vitamins, and keep the bad bugs (the harmful bacteria) under control, like how plants and insects in a garden help it thrive. Others, if not kept in check, can cause problems, like weeds in the garden.</a:t>
            </a:r>
            <a:endParaRPr/>
          </a:p>
          <a:p>
            <a:pPr indent="0" lvl="0" marL="0" rtl="0" algn="l">
              <a:spcBef>
                <a:spcPts val="0"/>
              </a:spcBef>
              <a:spcAft>
                <a:spcPts val="0"/>
              </a:spcAft>
              <a:buNone/>
            </a:pPr>
            <a:r>
              <a:rPr lang="en-US"/>
              <a:t>A balanced gut microbiome helps with digestion, strengthens the immune system, and even affects your mood and brain function. But if the balance is off—like if there are too many "bad" bacteria or not enough "good" ones—it can lead to issues</a:t>
            </a:r>
            <a:endParaRPr/>
          </a:p>
          <a:p>
            <a:pPr indent="0" lvl="0" marL="0" rtl="0" algn="l">
              <a:spcBef>
                <a:spcPts val="0"/>
              </a:spcBef>
              <a:spcAft>
                <a:spcPts val="0"/>
              </a:spcAft>
              <a:buNone/>
            </a:pPr>
            <a:r>
              <a:t/>
            </a:r>
            <a:endParaRPr/>
          </a:p>
        </p:txBody>
      </p:sp>
      <p:sp>
        <p:nvSpPr>
          <p:cNvPr id="37" name="Google Shape;37;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 name="Shape 47"/>
        <p:cNvGrpSpPr/>
        <p:nvPr/>
      </p:nvGrpSpPr>
      <p:grpSpPr>
        <a:xfrm>
          <a:off x="0" y="0"/>
          <a:ext cx="0" cy="0"/>
          <a:chOff x="0" y="0"/>
          <a:chExt cx="0" cy="0"/>
        </a:xfrm>
      </p:grpSpPr>
      <p:sp>
        <p:nvSpPr>
          <p:cNvPr id="48" name="Google Shape;48;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 name="Google Shape;49;p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4" name="Google Shape;64;p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3" name="Google Shape;73;p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3" name="Google Shape;103;p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7" name="Google Shape;127;p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5" name="Google Shape;155;p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3" name="Google Shape;183;p1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3" name="Google Shape;213;p1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p1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4" name="Google Shape;234;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Can we replicate these results?</a:t>
            </a:r>
            <a:endParaRPr/>
          </a:p>
          <a:p>
            <a:pPr indent="0" lvl="0" marL="0" rtl="0" algn="l">
              <a:spcBef>
                <a:spcPts val="0"/>
              </a:spcBef>
              <a:spcAft>
                <a:spcPts val="0"/>
              </a:spcAft>
              <a:buNone/>
            </a:pPr>
            <a:r>
              <a:rPr lang="en-US"/>
              <a:t>How long does this effect last for? </a:t>
            </a:r>
            <a:endParaRPr/>
          </a:p>
          <a:p>
            <a:pPr indent="0" lvl="0" marL="0" rtl="0" algn="l">
              <a:spcBef>
                <a:spcPts val="0"/>
              </a:spcBef>
              <a:spcAft>
                <a:spcPts val="0"/>
              </a:spcAft>
              <a:buNone/>
            </a:pPr>
            <a:r>
              <a:rPr lang="en-US"/>
              <a:t>How does this affect the inflammatory pathways we discussed earlier?</a:t>
            </a:r>
            <a:endParaRPr/>
          </a:p>
        </p:txBody>
      </p:sp>
      <p:sp>
        <p:nvSpPr>
          <p:cNvPr id="235" name="Google Shape;235;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p1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2" name="Google Shape;242;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Recruitment centres:</a:t>
            </a:r>
            <a:endParaRPr/>
          </a:p>
          <a:p>
            <a:pPr indent="-171450" lvl="0" marL="171450" rtl="0" algn="l">
              <a:spcBef>
                <a:spcPts val="0"/>
              </a:spcBef>
              <a:spcAft>
                <a:spcPts val="0"/>
              </a:spcAft>
              <a:buClr>
                <a:schemeClr val="dk1"/>
              </a:buClr>
              <a:buSzPts val="1200"/>
              <a:buFont typeface="Arial"/>
              <a:buChar char="-"/>
            </a:pPr>
            <a:r>
              <a:rPr lang="en-US"/>
              <a:t>QEHB</a:t>
            </a:r>
            <a:endParaRPr/>
          </a:p>
          <a:p>
            <a:pPr indent="-171450" lvl="0" marL="171450" rtl="0" algn="l">
              <a:spcBef>
                <a:spcPts val="0"/>
              </a:spcBef>
              <a:spcAft>
                <a:spcPts val="0"/>
              </a:spcAft>
              <a:buClr>
                <a:schemeClr val="dk1"/>
              </a:buClr>
              <a:buSzPts val="1200"/>
              <a:buFont typeface="Arial"/>
              <a:buChar char="-"/>
            </a:pPr>
            <a:r>
              <a:rPr lang="en-US"/>
              <a:t>KCL</a:t>
            </a:r>
            <a:endParaRPr/>
          </a:p>
          <a:p>
            <a:pPr indent="-171450" lvl="0" marL="171450" rtl="0" algn="l">
              <a:spcBef>
                <a:spcPts val="0"/>
              </a:spcBef>
              <a:spcAft>
                <a:spcPts val="0"/>
              </a:spcAft>
              <a:buClr>
                <a:schemeClr val="dk1"/>
              </a:buClr>
              <a:buSzPts val="1200"/>
              <a:buFont typeface="Arial"/>
              <a:buChar char="-"/>
            </a:pPr>
            <a:r>
              <a:rPr lang="en-US"/>
              <a:t>Royal Free, London</a:t>
            </a:r>
            <a:endParaRPr/>
          </a:p>
          <a:p>
            <a:pPr indent="-171450" lvl="0" marL="171450" rtl="0" algn="l">
              <a:spcBef>
                <a:spcPts val="0"/>
              </a:spcBef>
              <a:spcAft>
                <a:spcPts val="0"/>
              </a:spcAft>
              <a:buClr>
                <a:schemeClr val="dk1"/>
              </a:buClr>
              <a:buSzPts val="1200"/>
              <a:buFont typeface="Arial"/>
              <a:buChar char="-"/>
            </a:pPr>
            <a:r>
              <a:rPr lang="en-US"/>
              <a:t>St Marks’ London</a:t>
            </a:r>
            <a:endParaRPr/>
          </a:p>
          <a:p>
            <a:pPr indent="-171450" lvl="0" marL="171450" rtl="0" algn="l">
              <a:spcBef>
                <a:spcPts val="0"/>
              </a:spcBef>
              <a:spcAft>
                <a:spcPts val="0"/>
              </a:spcAft>
              <a:buClr>
                <a:schemeClr val="dk1"/>
              </a:buClr>
              <a:buSzPts val="1200"/>
              <a:buFont typeface="Arial"/>
              <a:buChar char="-"/>
            </a:pPr>
            <a:r>
              <a:rPr lang="en-US"/>
              <a:t>Joh Radcliffe Hospital</a:t>
            </a:r>
            <a:endParaRPr/>
          </a:p>
          <a:p>
            <a:pPr indent="-171450" lvl="0" marL="171450" rtl="0" algn="l">
              <a:spcBef>
                <a:spcPts val="0"/>
              </a:spcBef>
              <a:spcAft>
                <a:spcPts val="0"/>
              </a:spcAft>
              <a:buClr>
                <a:schemeClr val="dk1"/>
              </a:buClr>
              <a:buSzPts val="1200"/>
              <a:buFont typeface="Arial"/>
              <a:buChar char="-"/>
            </a:pPr>
            <a:r>
              <a:rPr lang="en-US"/>
              <a:t>Norfolk and Norwich University Hospital</a:t>
            </a:r>
            <a:endParaRPr/>
          </a:p>
          <a:p>
            <a:pPr indent="-95250" lvl="0" marL="171450" rtl="0" algn="l">
              <a:spcBef>
                <a:spcPts val="0"/>
              </a:spcBef>
              <a:spcAft>
                <a:spcPts val="0"/>
              </a:spcAft>
              <a:buClr>
                <a:schemeClr val="dk1"/>
              </a:buClr>
              <a:buSzPts val="1200"/>
              <a:buFont typeface="Arial"/>
              <a:buNone/>
            </a:pPr>
            <a:r>
              <a:t/>
            </a:r>
            <a:endParaRPr/>
          </a:p>
          <a:p>
            <a:pPr indent="0" lvl="0" marL="0" rtl="0" algn="l">
              <a:spcBef>
                <a:spcPts val="0"/>
              </a:spcBef>
              <a:spcAft>
                <a:spcPts val="0"/>
              </a:spcAft>
              <a:buClr>
                <a:schemeClr val="dk1"/>
              </a:buClr>
              <a:buSzPts val="1200"/>
              <a:buFont typeface="Arial"/>
              <a:buNone/>
            </a:pPr>
            <a:r>
              <a:rPr lang="en-US"/>
              <a:t>PIC sites:</a:t>
            </a:r>
            <a:endParaRPr/>
          </a:p>
          <a:p>
            <a:pPr indent="-171450" lvl="0" marL="171450" rtl="0" algn="l">
              <a:spcBef>
                <a:spcPts val="0"/>
              </a:spcBef>
              <a:spcAft>
                <a:spcPts val="0"/>
              </a:spcAft>
              <a:buClr>
                <a:schemeClr val="dk1"/>
              </a:buClr>
              <a:buSzPts val="1200"/>
              <a:buFont typeface="Arial"/>
              <a:buChar char="-"/>
            </a:pPr>
            <a:r>
              <a:rPr lang="en-US"/>
              <a:t>QMC, Nottingham</a:t>
            </a:r>
            <a:endParaRPr/>
          </a:p>
          <a:p>
            <a:pPr indent="-171450" lvl="0" marL="171450" rtl="0" algn="l">
              <a:spcBef>
                <a:spcPts val="0"/>
              </a:spcBef>
              <a:spcAft>
                <a:spcPts val="0"/>
              </a:spcAft>
              <a:buClr>
                <a:schemeClr val="dk1"/>
              </a:buClr>
              <a:buSzPts val="1200"/>
              <a:buFont typeface="Arial"/>
              <a:buChar char="-"/>
            </a:pPr>
            <a:r>
              <a:rPr lang="en-US"/>
              <a:t>St James’ Hospital, Leeds</a:t>
            </a:r>
            <a:endParaRPr/>
          </a:p>
        </p:txBody>
      </p:sp>
      <p:sp>
        <p:nvSpPr>
          <p:cNvPr id="243" name="Google Shape;243;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p1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1" name="Google Shape;261;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2" name="Google Shape;262;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5" name="Google Shape;315;p1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p1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7" name="Google Shape;347;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Data in mouse models: significant impact on severity of endotoxaemia, hyperammonaemia, liver cell death, systemic inflammation. Reduced gut permeability in the organoids and impacted positively on the microbiome composition and metabolism.</a:t>
            </a:r>
            <a:endParaRPr/>
          </a:p>
        </p:txBody>
      </p:sp>
      <p:sp>
        <p:nvSpPr>
          <p:cNvPr id="348" name="Google Shape;348;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1" name="Shape 361"/>
        <p:cNvGrpSpPr/>
        <p:nvPr/>
      </p:nvGrpSpPr>
      <p:grpSpPr>
        <a:xfrm>
          <a:off x="0" y="0"/>
          <a:ext cx="0" cy="0"/>
          <a:chOff x="0" y="0"/>
          <a:chExt cx="0" cy="0"/>
        </a:xfrm>
      </p:grpSpPr>
      <p:sp>
        <p:nvSpPr>
          <p:cNvPr id="362" name="Google Shape;362;p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3" name="Google Shape;363;p1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 name="Shape 383"/>
        <p:cNvGrpSpPr/>
        <p:nvPr/>
      </p:nvGrpSpPr>
      <p:grpSpPr>
        <a:xfrm>
          <a:off x="0" y="0"/>
          <a:ext cx="0" cy="0"/>
          <a:chOff x="0" y="0"/>
          <a:chExt cx="0" cy="0"/>
        </a:xfrm>
      </p:grpSpPr>
      <p:sp>
        <p:nvSpPr>
          <p:cNvPr id="384" name="Google Shape;384;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5" name="Google Shape;385;p1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5" name="Shape 415"/>
        <p:cNvGrpSpPr/>
        <p:nvPr/>
      </p:nvGrpSpPr>
      <p:grpSpPr>
        <a:xfrm>
          <a:off x="0" y="0"/>
          <a:ext cx="0" cy="0"/>
          <a:chOff x="0" y="0"/>
          <a:chExt cx="0" cy="0"/>
        </a:xfrm>
      </p:grpSpPr>
      <p:sp>
        <p:nvSpPr>
          <p:cNvPr id="416" name="Google Shape;416;p1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7" name="Google Shape;417;p1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1" name="Shape 421"/>
        <p:cNvGrpSpPr/>
        <p:nvPr/>
      </p:nvGrpSpPr>
      <p:grpSpPr>
        <a:xfrm>
          <a:off x="0" y="0"/>
          <a:ext cx="0" cy="0"/>
          <a:chOff x="0" y="0"/>
          <a:chExt cx="0" cy="0"/>
        </a:xfrm>
      </p:grpSpPr>
      <p:sp>
        <p:nvSpPr>
          <p:cNvPr id="422" name="Google Shape;422;p2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3" name="Google Shape;423;p2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5" name="Shape 435"/>
        <p:cNvGrpSpPr/>
        <p:nvPr/>
      </p:nvGrpSpPr>
      <p:grpSpPr>
        <a:xfrm>
          <a:off x="0" y="0"/>
          <a:ext cx="0" cy="0"/>
          <a:chOff x="0" y="0"/>
          <a:chExt cx="0" cy="0"/>
        </a:xfrm>
      </p:grpSpPr>
      <p:sp>
        <p:nvSpPr>
          <p:cNvPr id="436" name="Google Shape;436;p2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7" name="Google Shape;437;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lang="en-US" sz="1200">
                <a:solidFill>
                  <a:schemeClr val="lt1"/>
                </a:solidFill>
              </a:rPr>
              <a:t>When bacteria dies or is damaged, endotoxins are released into their surroundings which can trigger a strong immune responses in humans.</a:t>
            </a:r>
            <a:endParaRPr/>
          </a:p>
        </p:txBody>
      </p:sp>
      <p:sp>
        <p:nvSpPr>
          <p:cNvPr id="438" name="Google Shape;438;p2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4.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bg>
      <p:bgPr>
        <a:blipFill>
          <a:blip r:embed="rId2">
            <a:alphaModFix/>
          </a:blip>
          <a:stretch>
            <a:fillRect/>
          </a:stretch>
        </a:blipFill>
      </p:bgPr>
    </p:bg>
    <p:spTree>
      <p:nvGrpSpPr>
        <p:cNvPr id="12" name="Shape 12"/>
        <p:cNvGrpSpPr/>
        <p:nvPr/>
      </p:nvGrpSpPr>
      <p:grpSpPr>
        <a:xfrm>
          <a:off x="0" y="0"/>
          <a:ext cx="0" cy="0"/>
          <a:chOff x="0" y="0"/>
          <a:chExt cx="0" cy="0"/>
        </a:xfrm>
      </p:grpSpPr>
      <p:sp>
        <p:nvSpPr>
          <p:cNvPr id="13" name="Google Shape;13;p23"/>
          <p:cNvSpPr txBox="1"/>
          <p:nvPr>
            <p:ph type="title"/>
          </p:nvPr>
        </p:nvSpPr>
        <p:spPr>
          <a:xfrm>
            <a:off x="395536" y="1412776"/>
            <a:ext cx="7200800" cy="1728192"/>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a:solidFill>
                  <a:srgbClr val="0A648F"/>
                </a:solidFill>
                <a:latin typeface="Georgia"/>
                <a:ea typeface="Georgia"/>
                <a:cs typeface="Georgia"/>
                <a:sym typeface="Georgia"/>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 name="Google Shape;14;p23"/>
          <p:cNvSpPr txBox="1"/>
          <p:nvPr>
            <p:ph idx="1" type="body"/>
          </p:nvPr>
        </p:nvSpPr>
        <p:spPr>
          <a:xfrm>
            <a:off x="394841" y="3212852"/>
            <a:ext cx="7201495" cy="1152525"/>
          </a:xfrm>
          <a:prstGeom prst="rect">
            <a:avLst/>
          </a:prstGeom>
          <a:noFill/>
          <a:ln>
            <a:noFill/>
          </a:ln>
        </p:spPr>
        <p:txBody>
          <a:bodyPr anchorCtr="0" anchor="t" bIns="45700" lIns="91425" spcFirstLastPara="1" rIns="91425" wrap="square" tIns="45700">
            <a:noAutofit/>
          </a:bodyPr>
          <a:lstStyle>
            <a:lvl1pPr indent="-228600" lvl="0" marL="457200" algn="l">
              <a:spcBef>
                <a:spcPts val="480"/>
              </a:spcBef>
              <a:spcAft>
                <a:spcPts val="0"/>
              </a:spcAft>
              <a:buSzPts val="1920"/>
              <a:buNone/>
              <a:defRPr b="0" sz="2400"/>
            </a:lvl1pPr>
            <a:lvl2pPr indent="-228600" lvl="1" marL="914400" algn="l">
              <a:spcBef>
                <a:spcPts val="560"/>
              </a:spcBef>
              <a:spcAft>
                <a:spcPts val="0"/>
              </a:spcAft>
              <a:buSzPts val="2800"/>
              <a:buFont typeface="Arial"/>
              <a:buNone/>
              <a:defRPr b="0"/>
            </a:lvl2pPr>
            <a:lvl3pPr indent="-228600" lvl="2" marL="1371600" algn="l">
              <a:spcBef>
                <a:spcPts val="560"/>
              </a:spcBef>
              <a:spcAft>
                <a:spcPts val="0"/>
              </a:spcAft>
              <a:buSzPts val="1820"/>
              <a:buNone/>
              <a:defRPr b="0"/>
            </a:lvl3pPr>
            <a:lvl4pPr indent="-228600" lvl="3" marL="1828800" algn="l">
              <a:spcBef>
                <a:spcPts val="560"/>
              </a:spcBef>
              <a:spcAft>
                <a:spcPts val="0"/>
              </a:spcAft>
              <a:buSzPts val="2240"/>
              <a:buFont typeface="Arial"/>
              <a:buNone/>
              <a:defRPr b="0"/>
            </a:lvl4pPr>
            <a:lvl5pPr indent="-228600" lvl="4" marL="2286000" algn="l">
              <a:spcBef>
                <a:spcPts val="560"/>
              </a:spcBef>
              <a:spcAft>
                <a:spcPts val="0"/>
              </a:spcAft>
              <a:buSzPts val="2520"/>
              <a:buFont typeface="Arial"/>
              <a:buNone/>
              <a:defRPr b="0"/>
            </a:lvl5pPr>
            <a:lvl6pPr indent="-331470" lvl="5" marL="2743200" algn="l">
              <a:spcBef>
                <a:spcPts val="360"/>
              </a:spcBef>
              <a:spcAft>
                <a:spcPts val="0"/>
              </a:spcAft>
              <a:buSzPts val="1620"/>
              <a:buChar char="»"/>
              <a:defRPr/>
            </a:lvl6pPr>
            <a:lvl7pPr indent="-331470" lvl="6" marL="3200400" algn="l">
              <a:spcBef>
                <a:spcPts val="360"/>
              </a:spcBef>
              <a:spcAft>
                <a:spcPts val="0"/>
              </a:spcAft>
              <a:buSzPts val="1620"/>
              <a:buChar char="»"/>
              <a:defRPr/>
            </a:lvl7pPr>
            <a:lvl8pPr indent="-331470" lvl="7" marL="3657600" algn="l">
              <a:spcBef>
                <a:spcPts val="360"/>
              </a:spcBef>
              <a:spcAft>
                <a:spcPts val="0"/>
              </a:spcAft>
              <a:buSzPts val="1620"/>
              <a:buChar char="»"/>
              <a:defRPr/>
            </a:lvl8pPr>
            <a:lvl9pPr indent="-331470" lvl="8" marL="4114800" algn="l">
              <a:spcBef>
                <a:spcPts val="360"/>
              </a:spcBef>
              <a:spcAft>
                <a:spcPts val="0"/>
              </a:spcAft>
              <a:buSzPts val="1620"/>
              <a:buChar char="»"/>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bg>
      <p:bgPr>
        <a:blipFill>
          <a:blip r:embed="rId2">
            <a:alphaModFix/>
          </a:blip>
          <a:stretch>
            <a:fillRect/>
          </a:stretch>
        </a:blipFill>
      </p:bgPr>
    </p:bg>
    <p:spTree>
      <p:nvGrpSpPr>
        <p:cNvPr id="15" name="Shape 15"/>
        <p:cNvGrpSpPr/>
        <p:nvPr/>
      </p:nvGrpSpPr>
      <p:grpSpPr>
        <a:xfrm>
          <a:off x="0" y="0"/>
          <a:ext cx="0" cy="0"/>
          <a:chOff x="0" y="0"/>
          <a:chExt cx="0" cy="0"/>
        </a:xfrm>
      </p:grpSpPr>
      <p:sp>
        <p:nvSpPr>
          <p:cNvPr id="16" name="Google Shape;16;p24"/>
          <p:cNvSpPr txBox="1"/>
          <p:nvPr>
            <p:ph type="title"/>
          </p:nvPr>
        </p:nvSpPr>
        <p:spPr>
          <a:xfrm>
            <a:off x="396875" y="476672"/>
            <a:ext cx="7772400" cy="11430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atin typeface="Georgia"/>
                <a:ea typeface="Georgia"/>
                <a:cs typeface="Georgia"/>
                <a:sym typeface="Georgia"/>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 name="Google Shape;17;p24"/>
          <p:cNvSpPr txBox="1"/>
          <p:nvPr>
            <p:ph idx="1" type="body"/>
          </p:nvPr>
        </p:nvSpPr>
        <p:spPr>
          <a:xfrm>
            <a:off x="396875" y="1844824"/>
            <a:ext cx="7772400" cy="3888432"/>
          </a:xfrm>
          <a:prstGeom prst="rect">
            <a:avLst/>
          </a:prstGeom>
          <a:noFill/>
          <a:ln>
            <a:noFill/>
          </a:ln>
        </p:spPr>
        <p:txBody>
          <a:bodyPr anchorCtr="0" anchor="t" bIns="45700" lIns="91425" spcFirstLastPara="1" rIns="91425" wrap="square" tIns="45700">
            <a:noAutofit/>
          </a:bodyPr>
          <a:lstStyle>
            <a:lvl1pPr indent="-370840" lvl="0" marL="457200" algn="l">
              <a:spcBef>
                <a:spcPts val="560"/>
              </a:spcBef>
              <a:spcAft>
                <a:spcPts val="0"/>
              </a:spcAft>
              <a:buSzPts val="2240"/>
              <a:buChar char="□"/>
              <a:defRPr b="0"/>
            </a:lvl1pPr>
            <a:lvl2pPr indent="-406400" lvl="1" marL="914400" algn="l">
              <a:spcBef>
                <a:spcPts val="560"/>
              </a:spcBef>
              <a:spcAft>
                <a:spcPts val="0"/>
              </a:spcAft>
              <a:buSzPts val="2800"/>
              <a:buFont typeface="Arial"/>
              <a:buChar char="–"/>
              <a:defRPr b="0"/>
            </a:lvl2pPr>
            <a:lvl3pPr indent="-344169" lvl="2" marL="1371600" algn="l">
              <a:spcBef>
                <a:spcPts val="560"/>
              </a:spcBef>
              <a:spcAft>
                <a:spcPts val="0"/>
              </a:spcAft>
              <a:buSzPts val="1820"/>
              <a:buChar char="□"/>
              <a:defRPr b="0"/>
            </a:lvl3pPr>
            <a:lvl4pPr indent="-370839" lvl="3" marL="1828800" algn="l">
              <a:spcBef>
                <a:spcPts val="560"/>
              </a:spcBef>
              <a:spcAft>
                <a:spcPts val="0"/>
              </a:spcAft>
              <a:buSzPts val="2240"/>
              <a:buFont typeface="Arial"/>
              <a:buChar char="–"/>
              <a:defRPr b="0"/>
            </a:lvl4pPr>
            <a:lvl5pPr indent="-388620" lvl="4" marL="2286000" algn="l">
              <a:spcBef>
                <a:spcPts val="560"/>
              </a:spcBef>
              <a:spcAft>
                <a:spcPts val="0"/>
              </a:spcAft>
              <a:buSzPts val="2520"/>
              <a:buFont typeface="Arial"/>
              <a:buChar char="»"/>
              <a:defRPr b="0"/>
            </a:lvl5pPr>
            <a:lvl6pPr indent="-331470" lvl="5" marL="2743200" algn="l">
              <a:spcBef>
                <a:spcPts val="360"/>
              </a:spcBef>
              <a:spcAft>
                <a:spcPts val="0"/>
              </a:spcAft>
              <a:buSzPts val="1620"/>
              <a:buChar char="»"/>
              <a:defRPr/>
            </a:lvl6pPr>
            <a:lvl7pPr indent="-331470" lvl="6" marL="3200400" algn="l">
              <a:spcBef>
                <a:spcPts val="360"/>
              </a:spcBef>
              <a:spcAft>
                <a:spcPts val="0"/>
              </a:spcAft>
              <a:buSzPts val="1620"/>
              <a:buChar char="»"/>
              <a:defRPr/>
            </a:lvl7pPr>
            <a:lvl8pPr indent="-331470" lvl="7" marL="3657600" algn="l">
              <a:spcBef>
                <a:spcPts val="360"/>
              </a:spcBef>
              <a:spcAft>
                <a:spcPts val="0"/>
              </a:spcAft>
              <a:buSzPts val="1620"/>
              <a:buChar char="»"/>
              <a:defRPr/>
            </a:lvl8pPr>
            <a:lvl9pPr indent="-331470" lvl="8" marL="4114800" algn="l">
              <a:spcBef>
                <a:spcPts val="360"/>
              </a:spcBef>
              <a:spcAft>
                <a:spcPts val="0"/>
              </a:spcAft>
              <a:buSzPts val="1620"/>
              <a:buChar char="»"/>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bg>
      <p:bgPr>
        <a:blipFill>
          <a:blip r:embed="rId2">
            <a:alphaModFix/>
          </a:blip>
          <a:stretch>
            <a:fillRect/>
          </a:stretch>
        </a:blipFill>
      </p:bgPr>
    </p:bg>
    <p:spTree>
      <p:nvGrpSpPr>
        <p:cNvPr id="18" name="Shape 18"/>
        <p:cNvGrpSpPr/>
        <p:nvPr/>
      </p:nvGrpSpPr>
      <p:grpSpPr>
        <a:xfrm>
          <a:off x="0" y="0"/>
          <a:ext cx="0" cy="0"/>
          <a:chOff x="0" y="0"/>
          <a:chExt cx="0" cy="0"/>
        </a:xfrm>
      </p:grpSpPr>
      <p:sp>
        <p:nvSpPr>
          <p:cNvPr id="19" name="Google Shape;19;p25"/>
          <p:cNvSpPr txBox="1"/>
          <p:nvPr>
            <p:ph type="title"/>
          </p:nvPr>
        </p:nvSpPr>
        <p:spPr>
          <a:xfrm>
            <a:off x="396875" y="476672"/>
            <a:ext cx="7772400" cy="11430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atin typeface="Georgia"/>
                <a:ea typeface="Georgia"/>
                <a:cs typeface="Georgia"/>
                <a:sym typeface="Georgia"/>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25"/>
          <p:cNvSpPr txBox="1"/>
          <p:nvPr>
            <p:ph idx="1" type="body"/>
          </p:nvPr>
        </p:nvSpPr>
        <p:spPr>
          <a:xfrm>
            <a:off x="396875" y="1844824"/>
            <a:ext cx="7772400" cy="4104456"/>
          </a:xfrm>
          <a:prstGeom prst="rect">
            <a:avLst/>
          </a:prstGeom>
          <a:noFill/>
          <a:ln>
            <a:noFill/>
          </a:ln>
        </p:spPr>
        <p:txBody>
          <a:bodyPr anchorCtr="0" anchor="t" bIns="45700" lIns="91425" spcFirstLastPara="1" rIns="91425" wrap="square" tIns="45700">
            <a:noAutofit/>
          </a:bodyPr>
          <a:lstStyle>
            <a:lvl1pPr indent="-370840" lvl="0" marL="457200" algn="l">
              <a:spcBef>
                <a:spcPts val="560"/>
              </a:spcBef>
              <a:spcAft>
                <a:spcPts val="0"/>
              </a:spcAft>
              <a:buSzPts val="2240"/>
              <a:buChar char="□"/>
              <a:defRPr b="0"/>
            </a:lvl1pPr>
            <a:lvl2pPr indent="-406400" lvl="1" marL="914400" algn="l">
              <a:spcBef>
                <a:spcPts val="560"/>
              </a:spcBef>
              <a:spcAft>
                <a:spcPts val="0"/>
              </a:spcAft>
              <a:buSzPts val="2800"/>
              <a:buFont typeface="Arial"/>
              <a:buChar char="–"/>
              <a:defRPr b="0"/>
            </a:lvl2pPr>
            <a:lvl3pPr indent="-344169" lvl="2" marL="1371600" algn="l">
              <a:spcBef>
                <a:spcPts val="560"/>
              </a:spcBef>
              <a:spcAft>
                <a:spcPts val="0"/>
              </a:spcAft>
              <a:buSzPts val="1820"/>
              <a:buChar char="□"/>
              <a:defRPr b="0"/>
            </a:lvl3pPr>
            <a:lvl4pPr indent="-370839" lvl="3" marL="1828800" algn="l">
              <a:spcBef>
                <a:spcPts val="560"/>
              </a:spcBef>
              <a:spcAft>
                <a:spcPts val="0"/>
              </a:spcAft>
              <a:buSzPts val="2240"/>
              <a:buFont typeface="Arial"/>
              <a:buChar char="–"/>
              <a:defRPr b="0"/>
            </a:lvl4pPr>
            <a:lvl5pPr indent="-388620" lvl="4" marL="2286000" algn="l">
              <a:spcBef>
                <a:spcPts val="560"/>
              </a:spcBef>
              <a:spcAft>
                <a:spcPts val="0"/>
              </a:spcAft>
              <a:buSzPts val="2520"/>
              <a:buFont typeface="Arial"/>
              <a:buChar char="»"/>
              <a:defRPr b="0"/>
            </a:lvl5pPr>
            <a:lvl6pPr indent="-331470" lvl="5" marL="2743200" algn="l">
              <a:spcBef>
                <a:spcPts val="360"/>
              </a:spcBef>
              <a:spcAft>
                <a:spcPts val="0"/>
              </a:spcAft>
              <a:buSzPts val="1620"/>
              <a:buChar char="»"/>
              <a:defRPr/>
            </a:lvl6pPr>
            <a:lvl7pPr indent="-331470" lvl="6" marL="3200400" algn="l">
              <a:spcBef>
                <a:spcPts val="360"/>
              </a:spcBef>
              <a:spcAft>
                <a:spcPts val="0"/>
              </a:spcAft>
              <a:buSzPts val="1620"/>
              <a:buChar char="»"/>
              <a:defRPr/>
            </a:lvl7pPr>
            <a:lvl8pPr indent="-331470" lvl="7" marL="3657600" algn="l">
              <a:spcBef>
                <a:spcPts val="360"/>
              </a:spcBef>
              <a:spcAft>
                <a:spcPts val="0"/>
              </a:spcAft>
              <a:buSzPts val="1620"/>
              <a:buChar char="»"/>
              <a:defRPr/>
            </a:lvl8pPr>
            <a:lvl9pPr indent="-331470" lvl="8" marL="4114800" algn="l">
              <a:spcBef>
                <a:spcPts val="360"/>
              </a:spcBef>
              <a:spcAft>
                <a:spcPts val="0"/>
              </a:spcAft>
              <a:buSzPts val="1620"/>
              <a:buChar char="»"/>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8.jp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9" name="Shape 9"/>
        <p:cNvGrpSpPr/>
        <p:nvPr/>
      </p:nvGrpSpPr>
      <p:grpSpPr>
        <a:xfrm>
          <a:off x="0" y="0"/>
          <a:ext cx="0" cy="0"/>
          <a:chOff x="0" y="0"/>
          <a:chExt cx="0" cy="0"/>
        </a:xfrm>
      </p:grpSpPr>
      <p:sp>
        <p:nvSpPr>
          <p:cNvPr id="10" name="Google Shape;10;p22"/>
          <p:cNvSpPr txBox="1"/>
          <p:nvPr>
            <p:ph type="title"/>
          </p:nvPr>
        </p:nvSpPr>
        <p:spPr>
          <a:xfrm>
            <a:off x="396875" y="1052513"/>
            <a:ext cx="7772400" cy="114300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4000" u="none" cap="none" strike="noStrike">
                <a:solidFill>
                  <a:srgbClr val="0A648F"/>
                </a:solidFill>
                <a:latin typeface="Georgia"/>
                <a:ea typeface="Georgia"/>
                <a:cs typeface="Georgia"/>
                <a:sym typeface="Georgia"/>
              </a:defRPr>
            </a:lvl1pPr>
            <a:lvl2pPr lvl="1" marR="0" rtl="0" algn="l">
              <a:spcBef>
                <a:spcPts val="0"/>
              </a:spcBef>
              <a:spcAft>
                <a:spcPts val="0"/>
              </a:spcAft>
              <a:buSzPts val="1400"/>
              <a:buNone/>
              <a:defRPr b="0" i="0" sz="4000" u="none" cap="none" strike="noStrike">
                <a:solidFill>
                  <a:srgbClr val="0A648F"/>
                </a:solidFill>
                <a:latin typeface="Georgia"/>
                <a:ea typeface="Georgia"/>
                <a:cs typeface="Georgia"/>
                <a:sym typeface="Georgia"/>
              </a:defRPr>
            </a:lvl2pPr>
            <a:lvl3pPr lvl="2" marR="0" rtl="0" algn="l">
              <a:spcBef>
                <a:spcPts val="0"/>
              </a:spcBef>
              <a:spcAft>
                <a:spcPts val="0"/>
              </a:spcAft>
              <a:buSzPts val="1400"/>
              <a:buNone/>
              <a:defRPr b="0" i="0" sz="4000" u="none" cap="none" strike="noStrike">
                <a:solidFill>
                  <a:srgbClr val="0A648F"/>
                </a:solidFill>
                <a:latin typeface="Georgia"/>
                <a:ea typeface="Georgia"/>
                <a:cs typeface="Georgia"/>
                <a:sym typeface="Georgia"/>
              </a:defRPr>
            </a:lvl3pPr>
            <a:lvl4pPr lvl="3" marR="0" rtl="0" algn="l">
              <a:spcBef>
                <a:spcPts val="0"/>
              </a:spcBef>
              <a:spcAft>
                <a:spcPts val="0"/>
              </a:spcAft>
              <a:buSzPts val="1400"/>
              <a:buNone/>
              <a:defRPr b="0" i="0" sz="4000" u="none" cap="none" strike="noStrike">
                <a:solidFill>
                  <a:srgbClr val="0A648F"/>
                </a:solidFill>
                <a:latin typeface="Georgia"/>
                <a:ea typeface="Georgia"/>
                <a:cs typeface="Georgia"/>
                <a:sym typeface="Georgia"/>
              </a:defRPr>
            </a:lvl4pPr>
            <a:lvl5pPr lvl="4" marR="0" rtl="0" algn="l">
              <a:spcBef>
                <a:spcPts val="0"/>
              </a:spcBef>
              <a:spcAft>
                <a:spcPts val="0"/>
              </a:spcAft>
              <a:buSzPts val="1400"/>
              <a:buNone/>
              <a:defRPr b="0" i="0" sz="4000" u="none" cap="none" strike="noStrike">
                <a:solidFill>
                  <a:srgbClr val="0A648F"/>
                </a:solidFill>
                <a:latin typeface="Georgia"/>
                <a:ea typeface="Georgia"/>
                <a:cs typeface="Georgia"/>
                <a:sym typeface="Georgia"/>
              </a:defRPr>
            </a:lvl5pPr>
            <a:lvl6pPr lvl="5" marR="0" rtl="0" algn="l">
              <a:spcBef>
                <a:spcPts val="0"/>
              </a:spcBef>
              <a:spcAft>
                <a:spcPts val="0"/>
              </a:spcAft>
              <a:buSzPts val="1400"/>
              <a:buNone/>
              <a:defRPr b="0" i="0" sz="4000" u="none" cap="none" strike="noStrike">
                <a:solidFill>
                  <a:schemeClr val="lt2"/>
                </a:solidFill>
                <a:latin typeface="Times New Roman"/>
                <a:ea typeface="Times New Roman"/>
                <a:cs typeface="Times New Roman"/>
                <a:sym typeface="Times New Roman"/>
              </a:defRPr>
            </a:lvl6pPr>
            <a:lvl7pPr lvl="6" marR="0" rtl="0" algn="l">
              <a:spcBef>
                <a:spcPts val="0"/>
              </a:spcBef>
              <a:spcAft>
                <a:spcPts val="0"/>
              </a:spcAft>
              <a:buSzPts val="1400"/>
              <a:buNone/>
              <a:defRPr b="0" i="0" sz="4000" u="none" cap="none" strike="noStrike">
                <a:solidFill>
                  <a:schemeClr val="lt2"/>
                </a:solidFill>
                <a:latin typeface="Times New Roman"/>
                <a:ea typeface="Times New Roman"/>
                <a:cs typeface="Times New Roman"/>
                <a:sym typeface="Times New Roman"/>
              </a:defRPr>
            </a:lvl7pPr>
            <a:lvl8pPr lvl="7" marR="0" rtl="0" algn="l">
              <a:spcBef>
                <a:spcPts val="0"/>
              </a:spcBef>
              <a:spcAft>
                <a:spcPts val="0"/>
              </a:spcAft>
              <a:buSzPts val="1400"/>
              <a:buNone/>
              <a:defRPr b="0" i="0" sz="4000" u="none" cap="none" strike="noStrike">
                <a:solidFill>
                  <a:schemeClr val="lt2"/>
                </a:solidFill>
                <a:latin typeface="Times New Roman"/>
                <a:ea typeface="Times New Roman"/>
                <a:cs typeface="Times New Roman"/>
                <a:sym typeface="Times New Roman"/>
              </a:defRPr>
            </a:lvl8pPr>
            <a:lvl9pPr lvl="8" marR="0" rtl="0" algn="l">
              <a:spcBef>
                <a:spcPts val="0"/>
              </a:spcBef>
              <a:spcAft>
                <a:spcPts val="0"/>
              </a:spcAft>
              <a:buSzPts val="1400"/>
              <a:buNone/>
              <a:defRPr b="0" i="0" sz="4000" u="none" cap="none" strike="noStrike">
                <a:solidFill>
                  <a:schemeClr val="lt2"/>
                </a:solidFill>
                <a:latin typeface="Times New Roman"/>
                <a:ea typeface="Times New Roman"/>
                <a:cs typeface="Times New Roman"/>
                <a:sym typeface="Times New Roman"/>
              </a:defRPr>
            </a:lvl9pPr>
          </a:lstStyle>
          <a:p/>
        </p:txBody>
      </p:sp>
      <p:sp>
        <p:nvSpPr>
          <p:cNvPr id="11" name="Google Shape;11;p22"/>
          <p:cNvSpPr txBox="1"/>
          <p:nvPr>
            <p:ph idx="1" type="body"/>
          </p:nvPr>
        </p:nvSpPr>
        <p:spPr>
          <a:xfrm>
            <a:off x="396875" y="2424113"/>
            <a:ext cx="7772400" cy="3656012"/>
          </a:xfrm>
          <a:prstGeom prst="rect">
            <a:avLst/>
          </a:prstGeom>
          <a:noFill/>
          <a:ln>
            <a:noFill/>
          </a:ln>
        </p:spPr>
        <p:txBody>
          <a:bodyPr anchorCtr="0" anchor="t" bIns="45700" lIns="91425" spcFirstLastPara="1" rIns="91425" wrap="square" tIns="45700">
            <a:noAutofit/>
          </a:bodyPr>
          <a:lstStyle>
            <a:lvl1pPr indent="-370840" lvl="0" marL="457200" marR="0" rtl="0" algn="l">
              <a:spcBef>
                <a:spcPts val="560"/>
              </a:spcBef>
              <a:spcAft>
                <a:spcPts val="0"/>
              </a:spcAft>
              <a:buClr>
                <a:srgbClr val="0A648F"/>
              </a:buClr>
              <a:buSzPts val="2240"/>
              <a:buFont typeface="Noto Sans Symbols"/>
              <a:buChar char="□"/>
              <a:defRPr b="0" i="0" sz="2800" u="none" cap="none" strike="noStrike">
                <a:solidFill>
                  <a:schemeClr val="dk2"/>
                </a:solidFill>
                <a:latin typeface="Arial"/>
                <a:ea typeface="Arial"/>
                <a:cs typeface="Arial"/>
                <a:sym typeface="Arial"/>
              </a:defRPr>
            </a:lvl1pPr>
            <a:lvl2pPr indent="-406400" lvl="1" marL="914400" marR="0" rtl="0" algn="l">
              <a:spcBef>
                <a:spcPts val="560"/>
              </a:spcBef>
              <a:spcAft>
                <a:spcPts val="0"/>
              </a:spcAft>
              <a:buClr>
                <a:srgbClr val="0A648F"/>
              </a:buClr>
              <a:buSzPts val="2800"/>
              <a:buFont typeface="Arial"/>
              <a:buChar char="–"/>
              <a:defRPr b="0" i="0" sz="2800" u="none" cap="none" strike="noStrike">
                <a:solidFill>
                  <a:schemeClr val="dk2"/>
                </a:solidFill>
                <a:latin typeface="Arial"/>
                <a:ea typeface="Arial"/>
                <a:cs typeface="Arial"/>
                <a:sym typeface="Arial"/>
              </a:defRPr>
            </a:lvl2pPr>
            <a:lvl3pPr indent="-344169" lvl="2" marL="1371600" marR="0" rtl="0" algn="l">
              <a:spcBef>
                <a:spcPts val="560"/>
              </a:spcBef>
              <a:spcAft>
                <a:spcPts val="0"/>
              </a:spcAft>
              <a:buClr>
                <a:srgbClr val="0A648F"/>
              </a:buClr>
              <a:buSzPts val="1820"/>
              <a:buFont typeface="Noto Sans Symbols"/>
              <a:buChar char="□"/>
              <a:defRPr b="0" i="0" sz="2800" u="none" cap="none" strike="noStrike">
                <a:solidFill>
                  <a:schemeClr val="dk2"/>
                </a:solidFill>
                <a:latin typeface="Arial"/>
                <a:ea typeface="Arial"/>
                <a:cs typeface="Arial"/>
                <a:sym typeface="Arial"/>
              </a:defRPr>
            </a:lvl3pPr>
            <a:lvl4pPr indent="-370839" lvl="3" marL="1828800" marR="0" rtl="0" algn="l">
              <a:spcBef>
                <a:spcPts val="560"/>
              </a:spcBef>
              <a:spcAft>
                <a:spcPts val="0"/>
              </a:spcAft>
              <a:buClr>
                <a:srgbClr val="0A648F"/>
              </a:buClr>
              <a:buSzPts val="2240"/>
              <a:buFont typeface="Arial"/>
              <a:buChar char="–"/>
              <a:defRPr b="0" i="0" sz="2800" u="none" cap="none" strike="noStrike">
                <a:solidFill>
                  <a:schemeClr val="dk2"/>
                </a:solidFill>
                <a:latin typeface="Arial"/>
                <a:ea typeface="Arial"/>
                <a:cs typeface="Arial"/>
                <a:sym typeface="Arial"/>
              </a:defRPr>
            </a:lvl4pPr>
            <a:lvl5pPr indent="-388620" lvl="4" marL="2286000" marR="0" rtl="0" algn="l">
              <a:spcBef>
                <a:spcPts val="560"/>
              </a:spcBef>
              <a:spcAft>
                <a:spcPts val="0"/>
              </a:spcAft>
              <a:buClr>
                <a:srgbClr val="0A648F"/>
              </a:buClr>
              <a:buSzPts val="2520"/>
              <a:buFont typeface="Arial"/>
              <a:buChar char="»"/>
              <a:defRPr b="0" i="0" sz="2800" u="none" cap="none" strike="noStrike">
                <a:solidFill>
                  <a:schemeClr val="dk2"/>
                </a:solidFill>
                <a:latin typeface="Arial"/>
                <a:ea typeface="Arial"/>
                <a:cs typeface="Arial"/>
                <a:sym typeface="Arial"/>
              </a:defRPr>
            </a:lvl5pPr>
            <a:lvl6pPr indent="-388620" lvl="5" marL="2743200" marR="0" rtl="0" algn="l">
              <a:spcBef>
                <a:spcPts val="560"/>
              </a:spcBef>
              <a:spcAft>
                <a:spcPts val="0"/>
              </a:spcAft>
              <a:buClr>
                <a:srgbClr val="CCFFFF"/>
              </a:buClr>
              <a:buSzPts val="2520"/>
              <a:buFont typeface="Arial"/>
              <a:buChar char="»"/>
              <a:defRPr b="1" i="0" sz="2800" u="none" cap="none" strike="noStrike">
                <a:solidFill>
                  <a:schemeClr val="lt1"/>
                </a:solidFill>
                <a:latin typeface="Arial"/>
                <a:ea typeface="Arial"/>
                <a:cs typeface="Arial"/>
                <a:sym typeface="Arial"/>
              </a:defRPr>
            </a:lvl6pPr>
            <a:lvl7pPr indent="-388620" lvl="6" marL="3200400" marR="0" rtl="0" algn="l">
              <a:spcBef>
                <a:spcPts val="560"/>
              </a:spcBef>
              <a:spcAft>
                <a:spcPts val="0"/>
              </a:spcAft>
              <a:buClr>
                <a:srgbClr val="CCFFFF"/>
              </a:buClr>
              <a:buSzPts val="2520"/>
              <a:buFont typeface="Arial"/>
              <a:buChar char="»"/>
              <a:defRPr b="1" i="0" sz="2800" u="none" cap="none" strike="noStrike">
                <a:solidFill>
                  <a:schemeClr val="lt1"/>
                </a:solidFill>
                <a:latin typeface="Arial"/>
                <a:ea typeface="Arial"/>
                <a:cs typeface="Arial"/>
                <a:sym typeface="Arial"/>
              </a:defRPr>
            </a:lvl7pPr>
            <a:lvl8pPr indent="-388620" lvl="7" marL="3657600" marR="0" rtl="0" algn="l">
              <a:spcBef>
                <a:spcPts val="560"/>
              </a:spcBef>
              <a:spcAft>
                <a:spcPts val="0"/>
              </a:spcAft>
              <a:buClr>
                <a:srgbClr val="CCFFFF"/>
              </a:buClr>
              <a:buSzPts val="2520"/>
              <a:buFont typeface="Arial"/>
              <a:buChar char="»"/>
              <a:defRPr b="1" i="0" sz="2800" u="none" cap="none" strike="noStrike">
                <a:solidFill>
                  <a:schemeClr val="lt1"/>
                </a:solidFill>
                <a:latin typeface="Arial"/>
                <a:ea typeface="Arial"/>
                <a:cs typeface="Arial"/>
                <a:sym typeface="Arial"/>
              </a:defRPr>
            </a:lvl8pPr>
            <a:lvl9pPr indent="-388620" lvl="8" marL="4114800" marR="0" rtl="0" algn="l">
              <a:spcBef>
                <a:spcPts val="560"/>
              </a:spcBef>
              <a:spcAft>
                <a:spcPts val="0"/>
              </a:spcAft>
              <a:buClr>
                <a:srgbClr val="CCFFFF"/>
              </a:buClr>
              <a:buSzPts val="2520"/>
              <a:buFont typeface="Arial"/>
              <a:buChar char="»"/>
              <a:defRPr b="1" i="0" sz="2800" u="none" cap="none" strike="noStrike">
                <a:solidFill>
                  <a:schemeClr val="lt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7.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7.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7.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7.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7.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7.jpg"/><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png"/><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21.png"/><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2.png"/><Relationship Id="rId4" Type="http://schemas.openxmlformats.org/officeDocument/2006/relationships/image" Target="../media/image16.png"/><Relationship Id="rId5" Type="http://schemas.openxmlformats.org/officeDocument/2006/relationships/image" Target="../media/image17.png"/><Relationship Id="rId6" Type="http://schemas.openxmlformats.org/officeDocument/2006/relationships/image" Target="../media/image10.png"/><Relationship Id="rId7" Type="http://schemas.openxmlformats.org/officeDocument/2006/relationships/image" Target="../media/image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1.png"/><Relationship Id="rId4" Type="http://schemas.openxmlformats.org/officeDocument/2006/relationships/image" Target="../media/image13.png"/><Relationship Id="rId5" Type="http://schemas.openxmlformats.org/officeDocument/2006/relationships/image" Target="../media/image18.png"/><Relationship Id="rId6" Type="http://schemas.openxmlformats.org/officeDocument/2006/relationships/image" Target="../media/image19.jpg"/><Relationship Id="rId7" Type="http://schemas.openxmlformats.org/officeDocument/2006/relationships/image" Target="../media/image2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7.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 name="Shape 24"/>
        <p:cNvGrpSpPr/>
        <p:nvPr/>
      </p:nvGrpSpPr>
      <p:grpSpPr>
        <a:xfrm>
          <a:off x="0" y="0"/>
          <a:ext cx="0" cy="0"/>
          <a:chOff x="0" y="0"/>
          <a:chExt cx="0" cy="0"/>
        </a:xfrm>
      </p:grpSpPr>
      <p:sp>
        <p:nvSpPr>
          <p:cNvPr id="25" name="Google Shape;25;p1"/>
          <p:cNvSpPr txBox="1"/>
          <p:nvPr>
            <p:ph type="title"/>
          </p:nvPr>
        </p:nvSpPr>
        <p:spPr>
          <a:xfrm>
            <a:off x="322263" y="1124744"/>
            <a:ext cx="8282185" cy="1368747"/>
          </a:xfrm>
          <a:prstGeom prst="rect">
            <a:avLst/>
          </a:prstGeom>
          <a:noFill/>
          <a:ln>
            <a:noFill/>
          </a:ln>
        </p:spPr>
        <p:txBody>
          <a:bodyPr anchorCtr="0" anchor="b" bIns="45700" lIns="91425" spcFirstLastPara="1" rIns="91425" wrap="square" tIns="45700">
            <a:noAutofit/>
          </a:bodyPr>
          <a:lstStyle/>
          <a:p>
            <a:pPr indent="0" lvl="0" marL="0" rtl="0" algn="ctr">
              <a:spcBef>
                <a:spcPts val="0"/>
              </a:spcBef>
              <a:spcAft>
                <a:spcPts val="0"/>
              </a:spcAft>
              <a:buNone/>
            </a:pPr>
            <a:r>
              <a:rPr lang="en-US" sz="3600">
                <a:latin typeface="Georgia"/>
                <a:ea typeface="Georgia"/>
                <a:cs typeface="Georgia"/>
                <a:sym typeface="Georgia"/>
              </a:rPr>
              <a:t>A Whistlestop Tour of PSC, IBD and Microbiome Research</a:t>
            </a:r>
            <a:endParaRPr/>
          </a:p>
        </p:txBody>
      </p:sp>
      <p:sp>
        <p:nvSpPr>
          <p:cNvPr id="26" name="Google Shape;26;p1"/>
          <p:cNvSpPr txBox="1"/>
          <p:nvPr>
            <p:ph idx="1" type="body"/>
          </p:nvPr>
        </p:nvSpPr>
        <p:spPr>
          <a:xfrm>
            <a:off x="322262" y="2780928"/>
            <a:ext cx="8282185" cy="1655590"/>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SzPts val="1600"/>
              <a:buNone/>
            </a:pPr>
            <a:r>
              <a:rPr lang="en-US" sz="2000"/>
              <a:t>Dr Sarah Al-Shakhshir MBChB MRCP</a:t>
            </a:r>
            <a:endParaRPr/>
          </a:p>
          <a:p>
            <a:pPr indent="0" lvl="0" marL="0" rtl="0" algn="ctr">
              <a:spcBef>
                <a:spcPts val="400"/>
              </a:spcBef>
              <a:spcAft>
                <a:spcPts val="0"/>
              </a:spcAft>
              <a:buSzPts val="1600"/>
              <a:buNone/>
            </a:pPr>
            <a:r>
              <a:rPr lang="en-US" sz="2000"/>
              <a:t>Hepatology Clinical Research Fellow</a:t>
            </a:r>
            <a:endParaRPr/>
          </a:p>
          <a:p>
            <a:pPr indent="0" lvl="0" marL="0" rtl="0" algn="ctr">
              <a:lnSpc>
                <a:spcPct val="200000"/>
              </a:lnSpc>
              <a:spcBef>
                <a:spcPts val="960"/>
              </a:spcBef>
              <a:spcAft>
                <a:spcPts val="0"/>
              </a:spcAft>
              <a:buSzPts val="1440"/>
              <a:buNone/>
            </a:pPr>
            <a:r>
              <a:rPr lang="en-US" sz="1800"/>
              <a:t>PSC Support Information Day</a:t>
            </a:r>
            <a:endParaRPr/>
          </a:p>
          <a:p>
            <a:pPr indent="0" lvl="0" marL="0" rtl="0" algn="ctr">
              <a:spcBef>
                <a:spcPts val="360"/>
              </a:spcBef>
              <a:spcAft>
                <a:spcPts val="0"/>
              </a:spcAft>
              <a:buSzPts val="1440"/>
              <a:buNone/>
            </a:pPr>
            <a:r>
              <a:rPr lang="en-US" sz="1800"/>
              <a:t>19</a:t>
            </a:r>
            <a:r>
              <a:rPr baseline="30000" lang="en-US" sz="1800"/>
              <a:t>th</a:t>
            </a:r>
            <a:r>
              <a:rPr lang="en-US" sz="1800"/>
              <a:t> Oct 2024</a:t>
            </a:r>
            <a:endParaRPr/>
          </a:p>
          <a:p>
            <a:pPr indent="0" lvl="0" marL="0" rtl="0" algn="ctr">
              <a:spcBef>
                <a:spcPts val="480"/>
              </a:spcBef>
              <a:spcAft>
                <a:spcPts val="0"/>
              </a:spcAft>
              <a:buSzPts val="1920"/>
              <a:buNone/>
            </a:pPr>
            <a:r>
              <a:t/>
            </a:r>
            <a:endParaRPr/>
          </a:p>
          <a:p>
            <a:pPr indent="0" lvl="0" marL="0" rtl="0" algn="l">
              <a:spcBef>
                <a:spcPts val="480"/>
              </a:spcBef>
              <a:spcAft>
                <a:spcPts val="0"/>
              </a:spcAft>
              <a:buSzPts val="1920"/>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 name="Shape 30"/>
        <p:cNvGrpSpPr/>
        <p:nvPr/>
      </p:nvGrpSpPr>
      <p:grpSpPr>
        <a:xfrm>
          <a:off x="0" y="0"/>
          <a:ext cx="0" cy="0"/>
          <a:chOff x="0" y="0"/>
          <a:chExt cx="0" cy="0"/>
        </a:xfrm>
      </p:grpSpPr>
      <p:pic>
        <p:nvPicPr>
          <p:cNvPr id="31" name="Google Shape;31;p2"/>
          <p:cNvPicPr preferRelativeResize="0"/>
          <p:nvPr/>
        </p:nvPicPr>
        <p:blipFill rotWithShape="1">
          <a:blip r:embed="rId3">
            <a:alphaModFix/>
          </a:blip>
          <a:srcRect b="0" l="0" r="6493" t="0"/>
          <a:stretch/>
        </p:blipFill>
        <p:spPr>
          <a:xfrm>
            <a:off x="5287098" y="0"/>
            <a:ext cx="3856902" cy="2410691"/>
          </a:xfrm>
          <a:prstGeom prst="rect">
            <a:avLst/>
          </a:prstGeom>
          <a:noFill/>
          <a:ln>
            <a:noFill/>
          </a:ln>
        </p:spPr>
      </p:pic>
      <p:sp>
        <p:nvSpPr>
          <p:cNvPr id="32" name="Google Shape;32;p2"/>
          <p:cNvSpPr txBox="1"/>
          <p:nvPr>
            <p:ph type="title"/>
          </p:nvPr>
        </p:nvSpPr>
        <p:spPr>
          <a:xfrm>
            <a:off x="424792" y="260648"/>
            <a:ext cx="77724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latin typeface="Georgia"/>
                <a:ea typeface="Georgia"/>
                <a:cs typeface="Georgia"/>
                <a:sym typeface="Georgia"/>
              </a:rPr>
              <a:t>Contents</a:t>
            </a:r>
            <a:endParaRPr/>
          </a:p>
        </p:txBody>
      </p:sp>
      <p:sp>
        <p:nvSpPr>
          <p:cNvPr id="33" name="Google Shape;33;p2"/>
          <p:cNvSpPr txBox="1"/>
          <p:nvPr>
            <p:ph idx="1" type="body"/>
          </p:nvPr>
        </p:nvSpPr>
        <p:spPr>
          <a:xfrm>
            <a:off x="396875" y="1844675"/>
            <a:ext cx="7772400" cy="3887788"/>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SzPts val="2240"/>
              <a:buChar char="□"/>
            </a:pPr>
            <a:r>
              <a:rPr lang="en-US"/>
              <a:t>What is the gut microbiome? </a:t>
            </a:r>
            <a:endParaRPr/>
          </a:p>
          <a:p>
            <a:pPr indent="-200660" lvl="0" marL="342900" rtl="0" algn="l">
              <a:spcBef>
                <a:spcPts val="560"/>
              </a:spcBef>
              <a:spcAft>
                <a:spcPts val="0"/>
              </a:spcAft>
              <a:buSzPts val="2240"/>
              <a:buNone/>
            </a:pPr>
            <a:r>
              <a:t/>
            </a:r>
            <a:endParaRPr/>
          </a:p>
          <a:p>
            <a:pPr indent="-342900" lvl="0" marL="342900" rtl="0" algn="l">
              <a:spcBef>
                <a:spcPts val="560"/>
              </a:spcBef>
              <a:spcAft>
                <a:spcPts val="0"/>
              </a:spcAft>
              <a:buSzPts val="2240"/>
              <a:buChar char="□"/>
            </a:pPr>
            <a:r>
              <a:rPr lang="en-US"/>
              <a:t>How does the gut microbiome affect PSC? </a:t>
            </a:r>
            <a:endParaRPr/>
          </a:p>
          <a:p>
            <a:pPr indent="-200660" lvl="0" marL="342900" rtl="0" algn="l">
              <a:spcBef>
                <a:spcPts val="560"/>
              </a:spcBef>
              <a:spcAft>
                <a:spcPts val="0"/>
              </a:spcAft>
              <a:buSzPts val="2240"/>
              <a:buNone/>
            </a:pPr>
            <a:r>
              <a:t/>
            </a:r>
            <a:endParaRPr/>
          </a:p>
          <a:p>
            <a:pPr indent="-342900" lvl="0" marL="342900" rtl="0" algn="l">
              <a:spcBef>
                <a:spcPts val="560"/>
              </a:spcBef>
              <a:spcAft>
                <a:spcPts val="0"/>
              </a:spcAft>
              <a:buSzPts val="2240"/>
              <a:buChar char="□"/>
            </a:pPr>
            <a:r>
              <a:rPr lang="en-US"/>
              <a:t>How the gut microbiome is being used as a treatment target in PSC?</a:t>
            </a:r>
            <a:endParaRPr/>
          </a:p>
          <a:p>
            <a:pPr indent="-285750" lvl="1" marL="742950" rtl="0" algn="l">
              <a:spcBef>
                <a:spcPts val="560"/>
              </a:spcBef>
              <a:spcAft>
                <a:spcPts val="0"/>
              </a:spcAft>
              <a:buSzPts val="2800"/>
              <a:buFont typeface="Arial"/>
              <a:buChar char="–"/>
            </a:pPr>
            <a:r>
              <a:rPr lang="en-US"/>
              <a:t> Current research in this area</a:t>
            </a:r>
            <a:endParaRPr/>
          </a:p>
          <a:p>
            <a:pPr indent="-200660" lvl="0" marL="342900" rtl="0" algn="l">
              <a:spcBef>
                <a:spcPts val="560"/>
              </a:spcBef>
              <a:spcAft>
                <a:spcPts val="0"/>
              </a:spcAft>
              <a:buSzPts val="2240"/>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 name="Shape 38"/>
        <p:cNvGrpSpPr/>
        <p:nvPr/>
      </p:nvGrpSpPr>
      <p:grpSpPr>
        <a:xfrm>
          <a:off x="0" y="0"/>
          <a:ext cx="0" cy="0"/>
          <a:chOff x="0" y="0"/>
          <a:chExt cx="0" cy="0"/>
        </a:xfrm>
      </p:grpSpPr>
      <p:pic>
        <p:nvPicPr>
          <p:cNvPr id="39" name="Google Shape;39;p3"/>
          <p:cNvPicPr preferRelativeResize="0"/>
          <p:nvPr/>
        </p:nvPicPr>
        <p:blipFill rotWithShape="1">
          <a:blip r:embed="rId3">
            <a:alphaModFix/>
          </a:blip>
          <a:srcRect b="0" l="0" r="0" t="0"/>
          <a:stretch/>
        </p:blipFill>
        <p:spPr>
          <a:xfrm>
            <a:off x="3419872" y="1497818"/>
            <a:ext cx="5686465" cy="3646919"/>
          </a:xfrm>
          <a:prstGeom prst="rect">
            <a:avLst/>
          </a:prstGeom>
          <a:noFill/>
          <a:ln>
            <a:noFill/>
          </a:ln>
        </p:spPr>
      </p:pic>
      <p:sp>
        <p:nvSpPr>
          <p:cNvPr id="40" name="Google Shape;40;p3"/>
          <p:cNvSpPr txBox="1"/>
          <p:nvPr>
            <p:ph type="title"/>
          </p:nvPr>
        </p:nvSpPr>
        <p:spPr>
          <a:xfrm>
            <a:off x="395536" y="260648"/>
            <a:ext cx="77724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The Gut Microbiome</a:t>
            </a:r>
            <a:endParaRPr/>
          </a:p>
        </p:txBody>
      </p:sp>
      <p:pic>
        <p:nvPicPr>
          <p:cNvPr descr="Fig. 1" id="41" name="Google Shape;41;p3"/>
          <p:cNvPicPr preferRelativeResize="0"/>
          <p:nvPr>
            <p:ph idx="1" type="body"/>
          </p:nvPr>
        </p:nvPicPr>
        <p:blipFill rotWithShape="1">
          <a:blip r:embed="rId4">
            <a:alphaModFix/>
          </a:blip>
          <a:srcRect b="0" l="0" r="0" t="0"/>
          <a:stretch/>
        </p:blipFill>
        <p:spPr>
          <a:xfrm>
            <a:off x="3419872" y="1772816"/>
            <a:ext cx="5688632" cy="3037730"/>
          </a:xfrm>
          <a:prstGeom prst="rect">
            <a:avLst/>
          </a:prstGeom>
          <a:noFill/>
          <a:ln>
            <a:noFill/>
          </a:ln>
        </p:spPr>
      </p:pic>
      <p:sp>
        <p:nvSpPr>
          <p:cNvPr id="42" name="Google Shape;42;p3"/>
          <p:cNvSpPr txBox="1"/>
          <p:nvPr/>
        </p:nvSpPr>
        <p:spPr>
          <a:xfrm>
            <a:off x="251520" y="1628800"/>
            <a:ext cx="3024336" cy="3888432"/>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rgbClr val="0A648F"/>
              </a:buClr>
              <a:buSzPts val="1360"/>
              <a:buFont typeface="Noto Sans Symbols"/>
              <a:buChar char="□"/>
            </a:pPr>
            <a:r>
              <a:rPr b="0" i="0" lang="en-US" sz="1700" u="none" cap="none" strike="noStrike">
                <a:solidFill>
                  <a:schemeClr val="dk2"/>
                </a:solidFill>
                <a:latin typeface="Arial"/>
                <a:ea typeface="Arial"/>
                <a:cs typeface="Arial"/>
                <a:sym typeface="Arial"/>
              </a:rPr>
              <a:t>Community of organisms (bacteria, fungi, and viruses) that live in the digestive system.</a:t>
            </a:r>
            <a:endParaRPr/>
          </a:p>
          <a:p>
            <a:pPr indent="0" lvl="0" marL="0" marR="0" rtl="0" algn="l">
              <a:spcBef>
                <a:spcPts val="340"/>
              </a:spcBef>
              <a:spcAft>
                <a:spcPts val="0"/>
              </a:spcAft>
              <a:buClr>
                <a:srgbClr val="0A648F"/>
              </a:buClr>
              <a:buSzPts val="1360"/>
              <a:buFont typeface="Noto Sans Symbols"/>
              <a:buNone/>
            </a:pPr>
            <a:r>
              <a:t/>
            </a:r>
            <a:endParaRPr b="0" i="0" sz="1700" u="none" cap="none" strike="noStrike">
              <a:solidFill>
                <a:schemeClr val="dk2"/>
              </a:solidFill>
              <a:latin typeface="Arial"/>
              <a:ea typeface="Arial"/>
              <a:cs typeface="Arial"/>
              <a:sym typeface="Arial"/>
            </a:endParaRPr>
          </a:p>
          <a:p>
            <a:pPr indent="-342900" lvl="0" marL="342900" marR="0" rtl="0" algn="l">
              <a:spcBef>
                <a:spcPts val="340"/>
              </a:spcBef>
              <a:spcAft>
                <a:spcPts val="0"/>
              </a:spcAft>
              <a:buClr>
                <a:srgbClr val="0A648F"/>
              </a:buClr>
              <a:buSzPts val="1360"/>
              <a:buFont typeface="Noto Sans Symbols"/>
              <a:buChar char="□"/>
            </a:pPr>
            <a:r>
              <a:rPr b="0" i="0" lang="en-US" sz="1700" u="none" cap="none" strike="noStrike">
                <a:solidFill>
                  <a:schemeClr val="dk2"/>
                </a:solidFill>
                <a:latin typeface="Arial"/>
                <a:ea typeface="Arial"/>
                <a:cs typeface="Arial"/>
                <a:sym typeface="Arial"/>
              </a:rPr>
              <a:t>Balanced microbiome is essential in health, imbalance implicated in disease.</a:t>
            </a:r>
            <a:endParaRPr/>
          </a:p>
          <a:p>
            <a:pPr indent="-256540" lvl="0" marL="342900" marR="0" rtl="0" algn="l">
              <a:spcBef>
                <a:spcPts val="340"/>
              </a:spcBef>
              <a:spcAft>
                <a:spcPts val="0"/>
              </a:spcAft>
              <a:buClr>
                <a:srgbClr val="0A648F"/>
              </a:buClr>
              <a:buSzPts val="1360"/>
              <a:buFont typeface="Noto Sans Symbols"/>
              <a:buNone/>
            </a:pPr>
            <a:r>
              <a:t/>
            </a:r>
            <a:endParaRPr b="0" i="0" sz="1700" u="none" cap="none" strike="noStrike">
              <a:solidFill>
                <a:schemeClr val="dk2"/>
              </a:solidFill>
              <a:latin typeface="Arial"/>
              <a:ea typeface="Arial"/>
              <a:cs typeface="Arial"/>
              <a:sym typeface="Arial"/>
            </a:endParaRPr>
          </a:p>
          <a:p>
            <a:pPr indent="-342900" lvl="0" marL="342900" marR="0" rtl="0" algn="l">
              <a:spcBef>
                <a:spcPts val="340"/>
              </a:spcBef>
              <a:spcAft>
                <a:spcPts val="0"/>
              </a:spcAft>
              <a:buClr>
                <a:srgbClr val="0A648F"/>
              </a:buClr>
              <a:buSzPts val="1360"/>
              <a:buFont typeface="Noto Sans Symbols"/>
              <a:buChar char="□"/>
            </a:pPr>
            <a:r>
              <a:rPr b="0" i="0" lang="en-US" sz="1700" u="none" cap="none" strike="noStrike">
                <a:solidFill>
                  <a:schemeClr val="dk2"/>
                </a:solidFill>
                <a:latin typeface="Arial"/>
                <a:ea typeface="Arial"/>
                <a:cs typeface="Arial"/>
                <a:sym typeface="Arial"/>
              </a:rPr>
              <a:t>Problems:</a:t>
            </a:r>
            <a:endParaRPr/>
          </a:p>
          <a:p>
            <a:pPr indent="-285750" lvl="1" marL="742950" marR="0" rtl="0" algn="l">
              <a:spcBef>
                <a:spcPts val="340"/>
              </a:spcBef>
              <a:spcAft>
                <a:spcPts val="0"/>
              </a:spcAft>
              <a:buClr>
                <a:srgbClr val="0A648F"/>
              </a:buClr>
              <a:buSzPts val="1700"/>
              <a:buFont typeface="Arial"/>
              <a:buChar char="–"/>
            </a:pPr>
            <a:r>
              <a:rPr b="0" i="0" lang="en-US" sz="1700" u="none" cap="none" strike="noStrike">
                <a:solidFill>
                  <a:schemeClr val="dk2"/>
                </a:solidFill>
                <a:latin typeface="Arial"/>
                <a:ea typeface="Arial"/>
                <a:cs typeface="Arial"/>
                <a:sym typeface="Arial"/>
              </a:rPr>
              <a:t>Constantly evolving = difficult to study</a:t>
            </a:r>
            <a:endParaRPr/>
          </a:p>
          <a:p>
            <a:pPr indent="-285750" lvl="1" marL="742950" marR="0" rtl="0" algn="l">
              <a:spcBef>
                <a:spcPts val="340"/>
              </a:spcBef>
              <a:spcAft>
                <a:spcPts val="0"/>
              </a:spcAft>
              <a:buClr>
                <a:srgbClr val="0A648F"/>
              </a:buClr>
              <a:buSzPts val="1700"/>
              <a:buFont typeface="Arial"/>
              <a:buChar char="–"/>
            </a:pPr>
            <a:r>
              <a:rPr b="0" i="0" lang="en-US" sz="1700" u="none" cap="none" strike="noStrike">
                <a:solidFill>
                  <a:schemeClr val="dk2"/>
                </a:solidFill>
                <a:latin typeface="Arial"/>
                <a:ea typeface="Arial"/>
                <a:cs typeface="Arial"/>
                <a:sym typeface="Arial"/>
              </a:rPr>
              <a:t>‘Ideal’ microbiome?</a:t>
            </a:r>
            <a:endParaRPr/>
          </a:p>
          <a:p>
            <a:pPr indent="-256540" lvl="0" marL="342900" marR="0" rtl="0" algn="l">
              <a:spcBef>
                <a:spcPts val="340"/>
              </a:spcBef>
              <a:spcAft>
                <a:spcPts val="0"/>
              </a:spcAft>
              <a:buClr>
                <a:srgbClr val="0A648F"/>
              </a:buClr>
              <a:buSzPts val="1360"/>
              <a:buFont typeface="Noto Sans Symbols"/>
              <a:buNone/>
            </a:pPr>
            <a:r>
              <a:t/>
            </a:r>
            <a:endParaRPr b="0" i="0" sz="1700" u="none" cap="none" strike="noStrike">
              <a:solidFill>
                <a:schemeClr val="dk2"/>
              </a:solidFill>
              <a:latin typeface="Arial"/>
              <a:ea typeface="Arial"/>
              <a:cs typeface="Arial"/>
              <a:sym typeface="Arial"/>
            </a:endParaRPr>
          </a:p>
        </p:txBody>
      </p:sp>
      <p:grpSp>
        <p:nvGrpSpPr>
          <p:cNvPr id="43" name="Google Shape;43;p3"/>
          <p:cNvGrpSpPr/>
          <p:nvPr/>
        </p:nvGrpSpPr>
        <p:grpSpPr>
          <a:xfrm>
            <a:off x="3635896" y="2340375"/>
            <a:ext cx="936104" cy="1088625"/>
            <a:chOff x="3635896" y="2340375"/>
            <a:chExt cx="936104" cy="1088625"/>
          </a:xfrm>
        </p:grpSpPr>
        <p:sp>
          <p:nvSpPr>
            <p:cNvPr id="44" name="Google Shape;44;p3"/>
            <p:cNvSpPr txBox="1"/>
            <p:nvPr/>
          </p:nvSpPr>
          <p:spPr>
            <a:xfrm>
              <a:off x="3671900" y="3213556"/>
              <a:ext cx="864096" cy="21544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800" u="none" cap="none" strike="noStrike">
                  <a:solidFill>
                    <a:schemeClr val="dk2"/>
                  </a:solidFill>
                  <a:latin typeface="Calibri"/>
                  <a:ea typeface="Calibri"/>
                  <a:cs typeface="Calibri"/>
                  <a:sym typeface="Calibri"/>
                </a:rPr>
                <a:t>(Richness)</a:t>
              </a:r>
              <a:endParaRPr/>
            </a:p>
          </p:txBody>
        </p:sp>
        <p:sp>
          <p:nvSpPr>
            <p:cNvPr id="45" name="Google Shape;45;p3"/>
            <p:cNvSpPr txBox="1"/>
            <p:nvPr/>
          </p:nvSpPr>
          <p:spPr>
            <a:xfrm>
              <a:off x="3635896" y="2340375"/>
              <a:ext cx="936104" cy="70788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800" u="none" cap="none" strike="noStrike">
                  <a:solidFill>
                    <a:schemeClr val="dk2"/>
                  </a:solidFill>
                  <a:latin typeface="Calibri"/>
                  <a:ea typeface="Calibri"/>
                  <a:cs typeface="Calibri"/>
                  <a:sym typeface="Calibri"/>
                </a:rPr>
                <a:t>(How unique or similar the microbiome is in different individuals)</a:t>
              </a:r>
              <a:endParaRPr/>
            </a:p>
          </p:txBody>
        </p:sp>
      </p:grpSp>
      <p:sp>
        <p:nvSpPr>
          <p:cNvPr id="46" name="Google Shape;46;p3"/>
          <p:cNvSpPr txBox="1"/>
          <p:nvPr/>
        </p:nvSpPr>
        <p:spPr>
          <a:xfrm>
            <a:off x="0" y="6431731"/>
            <a:ext cx="4972594"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800" u="none" cap="none" strike="noStrike">
                <a:solidFill>
                  <a:schemeClr val="lt1"/>
                </a:solidFill>
                <a:latin typeface="Arial"/>
                <a:ea typeface="Arial"/>
                <a:cs typeface="Arial"/>
                <a:sym typeface="Arial"/>
              </a:rPr>
              <a:t>De Vos et al. </a:t>
            </a:r>
            <a:r>
              <a:rPr b="0" i="1" lang="en-US" sz="800" u="none" cap="none" strike="noStrike">
                <a:solidFill>
                  <a:schemeClr val="lt1"/>
                </a:solidFill>
                <a:latin typeface="Arial"/>
                <a:ea typeface="Arial"/>
                <a:cs typeface="Arial"/>
                <a:sym typeface="Arial"/>
              </a:rPr>
              <a:t>Gut</a:t>
            </a:r>
            <a:r>
              <a:rPr b="0" i="0" lang="en-US" sz="800" u="none" cap="none" strike="noStrike">
                <a:solidFill>
                  <a:schemeClr val="lt1"/>
                </a:solidFill>
                <a:latin typeface="Arial"/>
                <a:ea typeface="Arial"/>
                <a:cs typeface="Arial"/>
                <a:sym typeface="Arial"/>
              </a:rPr>
              <a:t>. 2022</a:t>
            </a:r>
            <a:endParaRPr/>
          </a:p>
          <a:p>
            <a:pPr indent="0" lvl="0" marL="0" marR="0" rtl="0" algn="l">
              <a:spcBef>
                <a:spcPts val="0"/>
              </a:spcBef>
              <a:spcAft>
                <a:spcPts val="0"/>
              </a:spcAft>
              <a:buNone/>
            </a:pPr>
            <a:r>
              <a:rPr b="0" lang="en-US" sz="800">
                <a:solidFill>
                  <a:schemeClr val="lt1"/>
                </a:solidFill>
                <a:latin typeface="Arial"/>
                <a:ea typeface="Arial"/>
                <a:cs typeface="Arial"/>
                <a:sym typeface="Arial"/>
              </a:rPr>
              <a:t>Lee et al. </a:t>
            </a:r>
            <a:r>
              <a:rPr b="0" i="1" lang="en-US" sz="800">
                <a:solidFill>
                  <a:schemeClr val="lt1"/>
                </a:solidFill>
                <a:latin typeface="Arial"/>
                <a:ea typeface="Arial"/>
                <a:cs typeface="Arial"/>
                <a:sym typeface="Arial"/>
              </a:rPr>
              <a:t>Br J Cancer. </a:t>
            </a:r>
            <a:r>
              <a:rPr b="0" lang="en-US" sz="800">
                <a:solidFill>
                  <a:schemeClr val="lt1"/>
                </a:solidFill>
                <a:latin typeface="Arial"/>
                <a:ea typeface="Arial"/>
                <a:cs typeface="Arial"/>
                <a:sym typeface="Arial"/>
              </a:rPr>
              <a:t>2021</a:t>
            </a:r>
            <a:endParaRPr/>
          </a:p>
          <a:p>
            <a:pPr indent="0" lvl="0" marL="0" marR="0" rtl="0" algn="l">
              <a:spcBef>
                <a:spcPts val="0"/>
              </a:spcBef>
              <a:spcAft>
                <a:spcPts val="0"/>
              </a:spcAft>
              <a:buNone/>
            </a:pPr>
            <a:r>
              <a:rPr b="0" lang="en-US" sz="800">
                <a:solidFill>
                  <a:schemeClr val="lt1"/>
                </a:solidFill>
                <a:latin typeface="Arial"/>
                <a:ea typeface="Arial"/>
                <a:cs typeface="Arial"/>
                <a:sym typeface="Arial"/>
              </a:rPr>
              <a:t>Katie Brosnan. Gut Garden – A journey into the wonderful world of your microbiome. 2019</a:t>
            </a:r>
            <a:endParaRPr b="0" sz="800">
              <a:solidFill>
                <a:schemeClr val="lt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3"/>
                                        </p:tgtEl>
                                        <p:attrNameLst>
                                          <p:attrName>style.visibility</p:attrName>
                                        </p:attrNameLst>
                                      </p:cBhvr>
                                      <p:to>
                                        <p:strVal val="visible"/>
                                      </p:to>
                                    </p:set>
                                    <p:animEffect filter="fade" transition="in">
                                      <p:cBhvr>
                                        <p:cTn dur="500"/>
                                        <p:tgtEl>
                                          <p:spTgt spid="43"/>
                                        </p:tgtEl>
                                      </p:cBhvr>
                                    </p:animEffect>
                                  </p:childTnLst>
                                </p:cTn>
                              </p:par>
                              <p:par>
                                <p:cTn fill="hold" nodeType="withEffect" presetClass="entr" presetID="10" presetSubtype="0">
                                  <p:stCondLst>
                                    <p:cond delay="0"/>
                                  </p:stCondLst>
                                  <p:childTnLst>
                                    <p:set>
                                      <p:cBhvr>
                                        <p:cTn dur="1" fill="hold">
                                          <p:stCondLst>
                                            <p:cond delay="0"/>
                                          </p:stCondLst>
                                        </p:cTn>
                                        <p:tgtEl>
                                          <p:spTgt spid="41"/>
                                        </p:tgtEl>
                                        <p:attrNameLst>
                                          <p:attrName>style.visibility</p:attrName>
                                        </p:attrNameLst>
                                      </p:cBhvr>
                                      <p:to>
                                        <p:strVal val="visible"/>
                                      </p:to>
                                    </p:set>
                                    <p:animEffect filter="fade" transition="in">
                                      <p:cBhvr>
                                        <p:cTn dur="500"/>
                                        <p:tgtEl>
                                          <p:spTgt spid="4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 name="Shape 50"/>
        <p:cNvGrpSpPr/>
        <p:nvPr/>
      </p:nvGrpSpPr>
      <p:grpSpPr>
        <a:xfrm>
          <a:off x="0" y="0"/>
          <a:ext cx="0" cy="0"/>
          <a:chOff x="0" y="0"/>
          <a:chExt cx="0" cy="0"/>
        </a:xfrm>
      </p:grpSpPr>
      <p:sp>
        <p:nvSpPr>
          <p:cNvPr id="51" name="Google Shape;51;p4"/>
          <p:cNvSpPr txBox="1"/>
          <p:nvPr>
            <p:ph type="title"/>
          </p:nvPr>
        </p:nvSpPr>
        <p:spPr>
          <a:xfrm>
            <a:off x="395536" y="117709"/>
            <a:ext cx="77724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latin typeface="Georgia"/>
                <a:ea typeface="Georgia"/>
                <a:cs typeface="Georgia"/>
                <a:sym typeface="Georgia"/>
              </a:rPr>
              <a:t>PSC and IBD</a:t>
            </a:r>
            <a:endParaRPr/>
          </a:p>
        </p:txBody>
      </p:sp>
      <p:pic>
        <p:nvPicPr>
          <p:cNvPr id="52" name="Google Shape;52;p4"/>
          <p:cNvPicPr preferRelativeResize="0"/>
          <p:nvPr/>
        </p:nvPicPr>
        <p:blipFill rotWithShape="1">
          <a:blip r:embed="rId3">
            <a:alphaModFix/>
          </a:blip>
          <a:srcRect b="0" l="0" r="0" t="0"/>
          <a:stretch/>
        </p:blipFill>
        <p:spPr>
          <a:xfrm>
            <a:off x="2699792" y="1484784"/>
            <a:ext cx="3496741" cy="4684007"/>
          </a:xfrm>
          <a:prstGeom prst="rect">
            <a:avLst/>
          </a:prstGeom>
          <a:noFill/>
          <a:ln>
            <a:noFill/>
          </a:ln>
        </p:spPr>
      </p:pic>
      <p:grpSp>
        <p:nvGrpSpPr>
          <p:cNvPr id="53" name="Google Shape;53;p4"/>
          <p:cNvGrpSpPr/>
          <p:nvPr/>
        </p:nvGrpSpPr>
        <p:grpSpPr>
          <a:xfrm>
            <a:off x="390357" y="1243183"/>
            <a:ext cx="4901723" cy="3536482"/>
            <a:chOff x="390357" y="1243183"/>
            <a:chExt cx="4901723" cy="3536482"/>
          </a:xfrm>
        </p:grpSpPr>
        <p:sp>
          <p:nvSpPr>
            <p:cNvPr id="54" name="Google Shape;54;p4"/>
            <p:cNvSpPr txBox="1"/>
            <p:nvPr/>
          </p:nvSpPr>
          <p:spPr>
            <a:xfrm>
              <a:off x="390357" y="1363345"/>
              <a:ext cx="2263899" cy="34163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lang="en-US" sz="1800">
                  <a:solidFill>
                    <a:schemeClr val="dk2"/>
                  </a:solidFill>
                  <a:latin typeface="Calibri"/>
                  <a:ea typeface="Calibri"/>
                  <a:cs typeface="Calibri"/>
                  <a:sym typeface="Calibri"/>
                </a:rPr>
                <a:t>Narrowing bile ducts</a:t>
              </a:r>
              <a:endParaRPr/>
            </a:p>
            <a:p>
              <a:pPr indent="0" lvl="0" marL="0" marR="0" rtl="0" algn="l">
                <a:spcBef>
                  <a:spcPts val="0"/>
                </a:spcBef>
                <a:spcAft>
                  <a:spcPts val="0"/>
                </a:spcAft>
                <a:buNone/>
              </a:pPr>
              <a:r>
                <a:t/>
              </a:r>
              <a:endParaRPr b="0" sz="1800">
                <a:solidFill>
                  <a:schemeClr val="dk2"/>
                </a:solidFill>
                <a:latin typeface="Calibri"/>
                <a:ea typeface="Calibri"/>
                <a:cs typeface="Calibri"/>
                <a:sym typeface="Calibri"/>
              </a:endParaRPr>
            </a:p>
            <a:p>
              <a:pPr indent="0" lvl="0" marL="0" marR="0" rtl="0" algn="l">
                <a:spcBef>
                  <a:spcPts val="0"/>
                </a:spcBef>
                <a:spcAft>
                  <a:spcPts val="0"/>
                </a:spcAft>
                <a:buNone/>
              </a:pPr>
              <a:r>
                <a:rPr b="0" lang="en-US" sz="1800">
                  <a:solidFill>
                    <a:schemeClr val="dk2"/>
                  </a:solidFill>
                  <a:latin typeface="Calibri"/>
                  <a:ea typeface="Calibri"/>
                  <a:cs typeface="Calibri"/>
                  <a:sym typeface="Calibri"/>
                </a:rPr>
                <a:t>Progressive</a:t>
              </a:r>
              <a:endParaRPr/>
            </a:p>
            <a:p>
              <a:pPr indent="0" lvl="0" marL="0" marR="0" rtl="0" algn="l">
                <a:spcBef>
                  <a:spcPts val="0"/>
                </a:spcBef>
                <a:spcAft>
                  <a:spcPts val="0"/>
                </a:spcAft>
                <a:buNone/>
              </a:pPr>
              <a:r>
                <a:t/>
              </a:r>
              <a:endParaRPr b="0" sz="1800">
                <a:solidFill>
                  <a:schemeClr val="dk2"/>
                </a:solidFill>
                <a:latin typeface="Calibri"/>
                <a:ea typeface="Calibri"/>
                <a:cs typeface="Calibri"/>
                <a:sym typeface="Calibri"/>
              </a:endParaRPr>
            </a:p>
            <a:p>
              <a:pPr indent="0" lvl="0" marL="0" marR="0" rtl="0" algn="l">
                <a:spcBef>
                  <a:spcPts val="0"/>
                </a:spcBef>
                <a:spcAft>
                  <a:spcPts val="0"/>
                </a:spcAft>
                <a:buNone/>
              </a:pPr>
              <a:r>
                <a:rPr b="0" lang="en-US" sz="1800">
                  <a:solidFill>
                    <a:schemeClr val="dk2"/>
                  </a:solidFill>
                  <a:latin typeface="Calibri"/>
                  <a:ea typeface="Calibri"/>
                  <a:cs typeface="Calibri"/>
                  <a:sym typeface="Calibri"/>
                </a:rPr>
                <a:t>Unclear cause</a:t>
              </a:r>
              <a:endParaRPr/>
            </a:p>
            <a:p>
              <a:pPr indent="0" lvl="0" marL="0" marR="0" rtl="0" algn="l">
                <a:spcBef>
                  <a:spcPts val="0"/>
                </a:spcBef>
                <a:spcAft>
                  <a:spcPts val="0"/>
                </a:spcAft>
                <a:buNone/>
              </a:pPr>
              <a:r>
                <a:t/>
              </a:r>
              <a:endParaRPr b="0" sz="1800">
                <a:solidFill>
                  <a:schemeClr val="dk2"/>
                </a:solidFill>
                <a:latin typeface="Calibri"/>
                <a:ea typeface="Calibri"/>
                <a:cs typeface="Calibri"/>
                <a:sym typeface="Calibri"/>
              </a:endParaRPr>
            </a:p>
            <a:p>
              <a:pPr indent="0" lvl="0" marL="0" marR="0" rtl="0" algn="l">
                <a:spcBef>
                  <a:spcPts val="0"/>
                </a:spcBef>
                <a:spcAft>
                  <a:spcPts val="0"/>
                </a:spcAft>
                <a:buNone/>
              </a:pPr>
              <a:r>
                <a:rPr b="0" lang="en-US" sz="1800">
                  <a:solidFill>
                    <a:schemeClr val="dk2"/>
                  </a:solidFill>
                  <a:latin typeface="Calibri"/>
                  <a:ea typeface="Calibri"/>
                  <a:cs typeface="Calibri"/>
                  <a:sym typeface="Calibri"/>
                </a:rPr>
                <a:t>Complications:</a:t>
              </a:r>
              <a:endParaRPr/>
            </a:p>
            <a:p>
              <a:pPr indent="-285750" lvl="0" marL="285750" marR="0" rtl="0" algn="l">
                <a:spcBef>
                  <a:spcPts val="0"/>
                </a:spcBef>
                <a:spcAft>
                  <a:spcPts val="0"/>
                </a:spcAft>
                <a:buClr>
                  <a:schemeClr val="dk2"/>
                </a:buClr>
                <a:buSzPts val="1800"/>
                <a:buFont typeface="Arial"/>
                <a:buChar char="•"/>
              </a:pPr>
              <a:r>
                <a:rPr b="0" lang="en-US" sz="1800">
                  <a:solidFill>
                    <a:schemeClr val="dk2"/>
                  </a:solidFill>
                  <a:latin typeface="Calibri"/>
                  <a:ea typeface="Calibri"/>
                  <a:cs typeface="Calibri"/>
                  <a:sym typeface="Calibri"/>
                </a:rPr>
                <a:t>Cholangitis</a:t>
              </a:r>
              <a:endParaRPr/>
            </a:p>
            <a:p>
              <a:pPr indent="-285750" lvl="0" marL="285750" marR="0" rtl="0" algn="l">
                <a:spcBef>
                  <a:spcPts val="0"/>
                </a:spcBef>
                <a:spcAft>
                  <a:spcPts val="0"/>
                </a:spcAft>
                <a:buClr>
                  <a:schemeClr val="dk2"/>
                </a:buClr>
                <a:buSzPts val="1800"/>
                <a:buFont typeface="Arial"/>
                <a:buChar char="•"/>
              </a:pPr>
              <a:r>
                <a:rPr b="0" lang="en-US" sz="1800">
                  <a:solidFill>
                    <a:schemeClr val="dk2"/>
                  </a:solidFill>
                  <a:latin typeface="Calibri"/>
                  <a:ea typeface="Calibri"/>
                  <a:cs typeface="Calibri"/>
                  <a:sym typeface="Calibri"/>
                </a:rPr>
                <a:t>Liver cirrhosis</a:t>
              </a:r>
              <a:endParaRPr/>
            </a:p>
            <a:p>
              <a:pPr indent="-285750" lvl="0" marL="285750" marR="0" rtl="0" algn="l">
                <a:spcBef>
                  <a:spcPts val="0"/>
                </a:spcBef>
                <a:spcAft>
                  <a:spcPts val="0"/>
                </a:spcAft>
                <a:buClr>
                  <a:schemeClr val="dk2"/>
                </a:buClr>
                <a:buSzPts val="1800"/>
                <a:buFont typeface="Arial"/>
                <a:buChar char="•"/>
              </a:pPr>
              <a:r>
                <a:rPr b="0" lang="en-US" sz="1800">
                  <a:solidFill>
                    <a:schemeClr val="dk2"/>
                  </a:solidFill>
                  <a:latin typeface="Calibri"/>
                  <a:ea typeface="Calibri"/>
                  <a:cs typeface="Calibri"/>
                  <a:sym typeface="Calibri"/>
                </a:rPr>
                <a:t>Cancer</a:t>
              </a:r>
              <a:endParaRPr/>
            </a:p>
            <a:p>
              <a:pPr indent="0" lvl="0" marL="0" marR="0" rtl="0" algn="l">
                <a:spcBef>
                  <a:spcPts val="0"/>
                </a:spcBef>
                <a:spcAft>
                  <a:spcPts val="0"/>
                </a:spcAft>
                <a:buNone/>
              </a:pPr>
              <a:r>
                <a:t/>
              </a:r>
              <a:endParaRPr b="0" sz="1800">
                <a:solidFill>
                  <a:schemeClr val="dk2"/>
                </a:solidFill>
                <a:latin typeface="Calibri"/>
                <a:ea typeface="Calibri"/>
                <a:cs typeface="Calibri"/>
                <a:sym typeface="Calibri"/>
              </a:endParaRPr>
            </a:p>
            <a:p>
              <a:pPr indent="0" lvl="0" marL="0" marR="0" rtl="0" algn="l">
                <a:spcBef>
                  <a:spcPts val="0"/>
                </a:spcBef>
                <a:spcAft>
                  <a:spcPts val="0"/>
                </a:spcAft>
                <a:buNone/>
              </a:pPr>
              <a:r>
                <a:rPr b="0" lang="en-US" sz="1800">
                  <a:solidFill>
                    <a:schemeClr val="dk2"/>
                  </a:solidFill>
                  <a:latin typeface="Calibri"/>
                  <a:ea typeface="Calibri"/>
                  <a:cs typeface="Calibri"/>
                  <a:sym typeface="Calibri"/>
                </a:rPr>
                <a:t>Liver transplant</a:t>
              </a:r>
              <a:endParaRPr/>
            </a:p>
          </p:txBody>
        </p:sp>
        <p:grpSp>
          <p:nvGrpSpPr>
            <p:cNvPr id="55" name="Google Shape;55;p4"/>
            <p:cNvGrpSpPr/>
            <p:nvPr/>
          </p:nvGrpSpPr>
          <p:grpSpPr>
            <a:xfrm>
              <a:off x="2411760" y="1243183"/>
              <a:ext cx="2880320" cy="2160240"/>
              <a:chOff x="2411760" y="1243183"/>
              <a:chExt cx="2880320" cy="2160240"/>
            </a:xfrm>
          </p:grpSpPr>
          <p:sp>
            <p:nvSpPr>
              <p:cNvPr id="56" name="Google Shape;56;p4"/>
              <p:cNvSpPr/>
              <p:nvPr/>
            </p:nvSpPr>
            <p:spPr>
              <a:xfrm>
                <a:off x="3059832" y="1243183"/>
                <a:ext cx="2232248" cy="2160240"/>
              </a:xfrm>
              <a:prstGeom prst="ellipse">
                <a:avLst/>
              </a:prstGeom>
              <a:noFill/>
              <a:ln cap="flat" cmpd="sng" w="57150">
                <a:solidFill>
                  <a:srgbClr val="3F3F3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2800"/>
                  <a:buFont typeface="Arial"/>
                  <a:buNone/>
                </a:pPr>
                <a:r>
                  <a:t/>
                </a:r>
                <a:endParaRPr b="1" i="0" sz="2800" u="none" cap="none" strike="noStrike">
                  <a:solidFill>
                    <a:schemeClr val="lt1"/>
                  </a:solidFill>
                  <a:latin typeface="Arial"/>
                  <a:ea typeface="Arial"/>
                  <a:cs typeface="Arial"/>
                  <a:sym typeface="Arial"/>
                </a:endParaRPr>
              </a:p>
            </p:txBody>
          </p:sp>
          <p:cxnSp>
            <p:nvCxnSpPr>
              <p:cNvPr id="57" name="Google Shape;57;p4"/>
              <p:cNvCxnSpPr/>
              <p:nvPr/>
            </p:nvCxnSpPr>
            <p:spPr>
              <a:xfrm rot="10800000">
                <a:off x="2411760" y="2204864"/>
                <a:ext cx="648072" cy="0"/>
              </a:xfrm>
              <a:prstGeom prst="straightConnector1">
                <a:avLst/>
              </a:prstGeom>
              <a:noFill/>
              <a:ln cap="flat" cmpd="sng" w="57150">
                <a:solidFill>
                  <a:schemeClr val="accent1"/>
                </a:solidFill>
                <a:prstDash val="solid"/>
                <a:round/>
                <a:headEnd len="sm" w="sm" type="none"/>
                <a:tailEnd len="med" w="med" type="triangle"/>
              </a:ln>
            </p:spPr>
          </p:cxnSp>
        </p:grpSp>
      </p:grpSp>
      <p:grpSp>
        <p:nvGrpSpPr>
          <p:cNvPr id="58" name="Google Shape;58;p4"/>
          <p:cNvGrpSpPr/>
          <p:nvPr/>
        </p:nvGrpSpPr>
        <p:grpSpPr>
          <a:xfrm>
            <a:off x="3239852" y="2794506"/>
            <a:ext cx="5850706" cy="2578710"/>
            <a:chOff x="3239852" y="2794506"/>
            <a:chExt cx="5850706" cy="2578710"/>
          </a:xfrm>
        </p:grpSpPr>
        <p:sp>
          <p:nvSpPr>
            <p:cNvPr id="59" name="Google Shape;59;p4"/>
            <p:cNvSpPr/>
            <p:nvPr/>
          </p:nvSpPr>
          <p:spPr>
            <a:xfrm>
              <a:off x="3239852" y="2794506"/>
              <a:ext cx="2664296" cy="2578710"/>
            </a:xfrm>
            <a:prstGeom prst="ellipse">
              <a:avLst/>
            </a:prstGeom>
            <a:noFill/>
            <a:ln cap="flat" cmpd="sng" w="57150">
              <a:solidFill>
                <a:srgbClr val="3F3F3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2800"/>
                <a:buFont typeface="Arial"/>
                <a:buNone/>
              </a:pPr>
              <a:r>
                <a:t/>
              </a:r>
              <a:endParaRPr b="1" i="0" sz="2800" u="none" cap="none" strike="noStrike">
                <a:solidFill>
                  <a:schemeClr val="lt1"/>
                </a:solidFill>
                <a:latin typeface="Arial"/>
                <a:ea typeface="Arial"/>
                <a:cs typeface="Arial"/>
                <a:sym typeface="Arial"/>
              </a:endParaRPr>
            </a:p>
          </p:txBody>
        </p:sp>
        <p:sp>
          <p:nvSpPr>
            <p:cNvPr id="60" name="Google Shape;60;p4"/>
            <p:cNvSpPr txBox="1"/>
            <p:nvPr/>
          </p:nvSpPr>
          <p:spPr>
            <a:xfrm>
              <a:off x="6556573" y="2929699"/>
              <a:ext cx="2533985" cy="230832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lang="en-US" sz="1800">
                  <a:solidFill>
                    <a:schemeClr val="dk2"/>
                  </a:solidFill>
                  <a:latin typeface="Calibri"/>
                  <a:ea typeface="Calibri"/>
                  <a:cs typeface="Calibri"/>
                  <a:sym typeface="Calibri"/>
                </a:rPr>
                <a:t>60-80% IBD diagnosis</a:t>
              </a:r>
              <a:endParaRPr/>
            </a:p>
            <a:p>
              <a:pPr indent="0" lvl="0" marL="0" marR="0" rtl="0" algn="l">
                <a:spcBef>
                  <a:spcPts val="0"/>
                </a:spcBef>
                <a:spcAft>
                  <a:spcPts val="0"/>
                </a:spcAft>
                <a:buNone/>
              </a:pPr>
              <a:r>
                <a:t/>
              </a:r>
              <a:endParaRPr b="0" sz="1800">
                <a:solidFill>
                  <a:schemeClr val="dk2"/>
                </a:solidFill>
                <a:latin typeface="Calibri"/>
                <a:ea typeface="Calibri"/>
                <a:cs typeface="Calibri"/>
                <a:sym typeface="Calibri"/>
              </a:endParaRPr>
            </a:p>
            <a:p>
              <a:pPr indent="0" lvl="0" marL="0" marR="0" rtl="0" algn="l">
                <a:spcBef>
                  <a:spcPts val="0"/>
                </a:spcBef>
                <a:spcAft>
                  <a:spcPts val="0"/>
                </a:spcAft>
                <a:buNone/>
              </a:pPr>
              <a:r>
                <a:rPr b="0" lang="en-US" sz="1800">
                  <a:solidFill>
                    <a:schemeClr val="dk2"/>
                  </a:solidFill>
                  <a:latin typeface="Calibri"/>
                  <a:ea typeface="Calibri"/>
                  <a:cs typeface="Calibri"/>
                  <a:sym typeface="Calibri"/>
                </a:rPr>
                <a:t>‘Chicken and egg’</a:t>
              </a:r>
              <a:endParaRPr/>
            </a:p>
            <a:p>
              <a:pPr indent="0" lvl="0" marL="0" marR="0" rtl="0" algn="l">
                <a:spcBef>
                  <a:spcPts val="0"/>
                </a:spcBef>
                <a:spcAft>
                  <a:spcPts val="0"/>
                </a:spcAft>
                <a:buNone/>
              </a:pPr>
              <a:r>
                <a:t/>
              </a:r>
              <a:endParaRPr b="0" sz="1800">
                <a:solidFill>
                  <a:schemeClr val="dk2"/>
                </a:solidFill>
                <a:latin typeface="Calibri"/>
                <a:ea typeface="Calibri"/>
                <a:cs typeface="Calibri"/>
                <a:sym typeface="Calibri"/>
              </a:endParaRPr>
            </a:p>
            <a:p>
              <a:pPr indent="0" lvl="0" marL="0" marR="0" rtl="0" algn="l">
                <a:spcBef>
                  <a:spcPts val="0"/>
                </a:spcBef>
                <a:spcAft>
                  <a:spcPts val="0"/>
                </a:spcAft>
                <a:buNone/>
              </a:pPr>
              <a:r>
                <a:rPr b="0" lang="en-US" sz="1800">
                  <a:solidFill>
                    <a:schemeClr val="dk2"/>
                  </a:solidFill>
                  <a:latin typeface="Calibri"/>
                  <a:ea typeface="Calibri"/>
                  <a:cs typeface="Calibri"/>
                  <a:sym typeface="Calibri"/>
                </a:rPr>
                <a:t>Higher risk bowel cancer</a:t>
              </a:r>
              <a:endParaRPr/>
            </a:p>
            <a:p>
              <a:pPr indent="0" lvl="0" marL="0" marR="0" rtl="0" algn="l">
                <a:spcBef>
                  <a:spcPts val="0"/>
                </a:spcBef>
                <a:spcAft>
                  <a:spcPts val="0"/>
                </a:spcAft>
                <a:buNone/>
              </a:pPr>
              <a:r>
                <a:t/>
              </a:r>
              <a:endParaRPr b="0" sz="1800">
                <a:solidFill>
                  <a:schemeClr val="dk2"/>
                </a:solidFill>
                <a:latin typeface="Calibri"/>
                <a:ea typeface="Calibri"/>
                <a:cs typeface="Calibri"/>
                <a:sym typeface="Calibri"/>
              </a:endParaRPr>
            </a:p>
            <a:p>
              <a:pPr indent="0" lvl="0" marL="0" marR="0" rtl="0" algn="l">
                <a:spcBef>
                  <a:spcPts val="0"/>
                </a:spcBef>
                <a:spcAft>
                  <a:spcPts val="0"/>
                </a:spcAft>
                <a:buNone/>
              </a:pPr>
              <a:r>
                <a:rPr b="0" lang="en-US" sz="1800">
                  <a:solidFill>
                    <a:schemeClr val="dk2"/>
                  </a:solidFill>
                  <a:latin typeface="Calibri"/>
                  <a:ea typeface="Calibri"/>
                  <a:cs typeface="Calibri"/>
                  <a:sym typeface="Calibri"/>
                </a:rPr>
                <a:t>Treatment: medical or surgical</a:t>
              </a:r>
              <a:endParaRPr/>
            </a:p>
          </p:txBody>
        </p:sp>
        <p:cxnSp>
          <p:nvCxnSpPr>
            <p:cNvPr id="61" name="Google Shape;61;p4"/>
            <p:cNvCxnSpPr/>
            <p:nvPr/>
          </p:nvCxnSpPr>
          <p:spPr>
            <a:xfrm>
              <a:off x="5904148" y="4083861"/>
              <a:ext cx="571195" cy="0"/>
            </a:xfrm>
            <a:prstGeom prst="straightConnector1">
              <a:avLst/>
            </a:prstGeom>
            <a:noFill/>
            <a:ln cap="flat" cmpd="sng" w="57150">
              <a:solidFill>
                <a:schemeClr val="accent1"/>
              </a:solidFill>
              <a:prstDash val="solid"/>
              <a:round/>
              <a:headEnd len="sm" w="sm" type="none"/>
              <a:tailEnd len="med" w="med" type="triangle"/>
            </a:ln>
          </p:spPr>
        </p:cxn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3"/>
                                        </p:tgtEl>
                                        <p:attrNameLst>
                                          <p:attrName>style.visibility</p:attrName>
                                        </p:attrNameLst>
                                      </p:cBhvr>
                                      <p:to>
                                        <p:strVal val="visible"/>
                                      </p:to>
                                    </p:set>
                                    <p:animEffect filter="fade" transition="in">
                                      <p:cBhvr>
                                        <p:cTn dur="500"/>
                                        <p:tgtEl>
                                          <p:spTgt spid="5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8"/>
                                        </p:tgtEl>
                                        <p:attrNameLst>
                                          <p:attrName>style.visibility</p:attrName>
                                        </p:attrNameLst>
                                      </p:cBhvr>
                                      <p:to>
                                        <p:strVal val="visible"/>
                                      </p:to>
                                    </p:set>
                                    <p:animEffect filter="fade" transition="in">
                                      <p:cBhvr>
                                        <p:cTn dur="500"/>
                                        <p:tgtEl>
                                          <p:spTgt spid="5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sp>
        <p:nvSpPr>
          <p:cNvPr id="66" name="Google Shape;66;p5"/>
          <p:cNvSpPr txBox="1"/>
          <p:nvPr>
            <p:ph type="title"/>
          </p:nvPr>
        </p:nvSpPr>
        <p:spPr>
          <a:xfrm>
            <a:off x="396875" y="476672"/>
            <a:ext cx="77724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PSC and The Gut Microbiome</a:t>
            </a:r>
            <a:endParaRPr/>
          </a:p>
        </p:txBody>
      </p:sp>
      <p:pic>
        <p:nvPicPr>
          <p:cNvPr id="67" name="Google Shape;67;p5"/>
          <p:cNvPicPr preferRelativeResize="0"/>
          <p:nvPr/>
        </p:nvPicPr>
        <p:blipFill rotWithShape="1">
          <a:blip r:embed="rId3">
            <a:alphaModFix/>
          </a:blip>
          <a:srcRect b="0" l="0" r="0" t="0"/>
          <a:stretch/>
        </p:blipFill>
        <p:spPr>
          <a:xfrm>
            <a:off x="6229874" y="1749420"/>
            <a:ext cx="2804237" cy="3756374"/>
          </a:xfrm>
          <a:prstGeom prst="rect">
            <a:avLst/>
          </a:prstGeom>
          <a:noFill/>
          <a:ln>
            <a:noFill/>
          </a:ln>
        </p:spPr>
      </p:pic>
      <p:sp>
        <p:nvSpPr>
          <p:cNvPr id="68" name="Google Shape;68;p5"/>
          <p:cNvSpPr txBox="1"/>
          <p:nvPr/>
        </p:nvSpPr>
        <p:spPr>
          <a:xfrm>
            <a:off x="6444208" y="3356992"/>
            <a:ext cx="2232248" cy="954107"/>
          </a:xfrm>
          <a:prstGeom prst="rect">
            <a:avLst/>
          </a:prstGeom>
          <a:solidFill>
            <a:srgbClr val="D4D4D4">
              <a:alpha val="47843"/>
            </a:srgbClr>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800">
                <a:solidFill>
                  <a:srgbClr val="000000"/>
                </a:solidFill>
                <a:latin typeface="Arial"/>
                <a:ea typeface="Arial"/>
                <a:cs typeface="Arial"/>
                <a:sym typeface="Arial"/>
              </a:rPr>
              <a:t>PSC Microbiome</a:t>
            </a:r>
            <a:endParaRPr/>
          </a:p>
        </p:txBody>
      </p:sp>
      <p:sp>
        <p:nvSpPr>
          <p:cNvPr id="69" name="Google Shape;69;p5"/>
          <p:cNvSpPr txBox="1"/>
          <p:nvPr>
            <p:ph idx="1" type="body"/>
          </p:nvPr>
        </p:nvSpPr>
        <p:spPr>
          <a:xfrm>
            <a:off x="382663" y="2249013"/>
            <a:ext cx="6061545" cy="2481893"/>
          </a:xfrm>
          <a:prstGeom prst="rect">
            <a:avLst/>
          </a:prstGeom>
          <a:noFill/>
          <a:ln>
            <a:noFill/>
          </a:ln>
        </p:spPr>
        <p:txBody>
          <a:bodyPr anchorCtr="0" anchor="t" bIns="45700" lIns="91425" spcFirstLastPara="1" rIns="91425" wrap="square" tIns="45700">
            <a:noAutofit/>
          </a:bodyPr>
          <a:lstStyle/>
          <a:p>
            <a:pPr indent="-457200" lvl="0" marL="457200" rtl="0" algn="l">
              <a:spcBef>
                <a:spcPts val="0"/>
              </a:spcBef>
              <a:spcAft>
                <a:spcPts val="0"/>
              </a:spcAft>
              <a:buSzPts val="1920"/>
              <a:buFont typeface="Times New Roman"/>
              <a:buAutoNum type="arabicPeriod"/>
            </a:pPr>
            <a:r>
              <a:rPr lang="en-US" sz="2400"/>
              <a:t>Reduced variety of microbes in PSC gut</a:t>
            </a:r>
            <a:endParaRPr/>
          </a:p>
          <a:p>
            <a:pPr indent="-335280" lvl="0" marL="457200" rtl="0" algn="l">
              <a:spcBef>
                <a:spcPts val="480"/>
              </a:spcBef>
              <a:spcAft>
                <a:spcPts val="0"/>
              </a:spcAft>
              <a:buSzPts val="1920"/>
              <a:buFont typeface="Times New Roman"/>
              <a:buNone/>
            </a:pPr>
            <a:r>
              <a:t/>
            </a:r>
            <a:endParaRPr sz="2400"/>
          </a:p>
          <a:p>
            <a:pPr indent="-457200" lvl="0" marL="457200" rtl="0" algn="l">
              <a:spcBef>
                <a:spcPts val="480"/>
              </a:spcBef>
              <a:spcAft>
                <a:spcPts val="0"/>
              </a:spcAft>
              <a:buSzPts val="1920"/>
              <a:buFont typeface="Times New Roman"/>
              <a:buAutoNum type="arabicPeriod"/>
            </a:pPr>
            <a:r>
              <a:rPr lang="en-US" sz="2400"/>
              <a:t>Reduced ‘good’ bacteria</a:t>
            </a:r>
            <a:endParaRPr/>
          </a:p>
          <a:p>
            <a:pPr indent="-335280" lvl="0" marL="457200" rtl="0" algn="l">
              <a:spcBef>
                <a:spcPts val="480"/>
              </a:spcBef>
              <a:spcAft>
                <a:spcPts val="0"/>
              </a:spcAft>
              <a:buSzPts val="1920"/>
              <a:buFont typeface="Times New Roman"/>
              <a:buNone/>
            </a:pPr>
            <a:r>
              <a:t/>
            </a:r>
            <a:endParaRPr sz="2400"/>
          </a:p>
          <a:p>
            <a:pPr indent="-457200" lvl="0" marL="457200" rtl="0" algn="l">
              <a:spcBef>
                <a:spcPts val="480"/>
              </a:spcBef>
              <a:spcAft>
                <a:spcPts val="0"/>
              </a:spcAft>
              <a:buSzPts val="1920"/>
              <a:buFont typeface="Times New Roman"/>
              <a:buAutoNum type="arabicPeriod"/>
            </a:pPr>
            <a:r>
              <a:rPr lang="en-US" sz="2400"/>
              <a:t>Increased ‘bad’ bacteria</a:t>
            </a:r>
            <a:endParaRPr/>
          </a:p>
        </p:txBody>
      </p:sp>
      <p:sp>
        <p:nvSpPr>
          <p:cNvPr id="70" name="Google Shape;70;p5"/>
          <p:cNvSpPr txBox="1"/>
          <p:nvPr/>
        </p:nvSpPr>
        <p:spPr>
          <a:xfrm>
            <a:off x="0" y="6367559"/>
            <a:ext cx="2974694"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lang="en-US" sz="700">
                <a:solidFill>
                  <a:schemeClr val="lt1"/>
                </a:solidFill>
                <a:latin typeface="Arial"/>
                <a:ea typeface="Arial"/>
                <a:cs typeface="Arial"/>
                <a:sym typeface="Arial"/>
              </a:rPr>
              <a:t>Li et al. </a:t>
            </a:r>
            <a:r>
              <a:rPr b="0" i="1" lang="en-US" sz="700">
                <a:solidFill>
                  <a:schemeClr val="lt1"/>
                </a:solidFill>
                <a:latin typeface="Arial"/>
                <a:ea typeface="Arial"/>
                <a:cs typeface="Arial"/>
                <a:sym typeface="Arial"/>
              </a:rPr>
              <a:t>World J Gastroenterol</a:t>
            </a:r>
            <a:r>
              <a:rPr b="0" lang="en-US" sz="700">
                <a:solidFill>
                  <a:schemeClr val="lt1"/>
                </a:solidFill>
                <a:latin typeface="Arial"/>
                <a:ea typeface="Arial"/>
                <a:cs typeface="Arial"/>
                <a:sym typeface="Arial"/>
              </a:rPr>
              <a:t>. 2022</a:t>
            </a:r>
            <a:endParaRPr/>
          </a:p>
          <a:p>
            <a:pPr indent="0" lvl="0" marL="0" marR="0" rtl="0" algn="l">
              <a:spcBef>
                <a:spcPts val="0"/>
              </a:spcBef>
              <a:spcAft>
                <a:spcPts val="0"/>
              </a:spcAft>
              <a:buNone/>
            </a:pPr>
            <a:r>
              <a:rPr b="0" lang="en-US" sz="700">
                <a:solidFill>
                  <a:schemeClr val="lt1"/>
                </a:solidFill>
                <a:latin typeface="Arial"/>
                <a:ea typeface="Arial"/>
                <a:cs typeface="Arial"/>
                <a:sym typeface="Arial"/>
              </a:rPr>
              <a:t>Quraishi et al. </a:t>
            </a:r>
            <a:r>
              <a:rPr b="0" i="1" lang="en-US" sz="700">
                <a:solidFill>
                  <a:schemeClr val="lt1"/>
                </a:solidFill>
                <a:latin typeface="Arial"/>
                <a:ea typeface="Arial"/>
                <a:cs typeface="Arial"/>
                <a:sym typeface="Arial"/>
              </a:rPr>
              <a:t>J Crohns Colitis</a:t>
            </a:r>
            <a:r>
              <a:rPr b="0" lang="en-US" sz="700">
                <a:solidFill>
                  <a:schemeClr val="lt1"/>
                </a:solidFill>
                <a:latin typeface="Arial"/>
                <a:ea typeface="Arial"/>
                <a:cs typeface="Arial"/>
                <a:sym typeface="Arial"/>
              </a:rPr>
              <a:t>. 2020</a:t>
            </a:r>
            <a:endParaRPr/>
          </a:p>
          <a:p>
            <a:pPr indent="0" lvl="0" marL="0" marR="0" rtl="0" algn="l">
              <a:spcBef>
                <a:spcPts val="0"/>
              </a:spcBef>
              <a:spcAft>
                <a:spcPts val="0"/>
              </a:spcAft>
              <a:buNone/>
            </a:pPr>
            <a:r>
              <a:rPr b="0" lang="en-US" sz="700">
                <a:solidFill>
                  <a:schemeClr val="lt1"/>
                </a:solidFill>
                <a:latin typeface="Arial"/>
                <a:ea typeface="Arial"/>
                <a:cs typeface="Arial"/>
                <a:sym typeface="Arial"/>
              </a:rPr>
              <a:t>Trivedi et al. </a:t>
            </a:r>
            <a:r>
              <a:rPr b="0" i="1" lang="en-US" sz="700">
                <a:solidFill>
                  <a:schemeClr val="lt1"/>
                </a:solidFill>
                <a:latin typeface="Arial"/>
                <a:ea typeface="Arial"/>
                <a:cs typeface="Arial"/>
                <a:sym typeface="Arial"/>
              </a:rPr>
              <a:t>Gut</a:t>
            </a:r>
            <a:r>
              <a:rPr b="0" lang="en-US" sz="700">
                <a:solidFill>
                  <a:schemeClr val="lt1"/>
                </a:solidFill>
                <a:latin typeface="Arial"/>
                <a:ea typeface="Arial"/>
                <a:cs typeface="Arial"/>
                <a:sym typeface="Arial"/>
              </a:rPr>
              <a:t>. 2018</a:t>
            </a:r>
            <a:endParaRPr/>
          </a:p>
          <a:p>
            <a:pPr indent="0" lvl="0" marL="0" marR="0" rtl="0" algn="l">
              <a:spcBef>
                <a:spcPts val="0"/>
              </a:spcBef>
              <a:spcAft>
                <a:spcPts val="0"/>
              </a:spcAft>
              <a:buNone/>
            </a:pPr>
            <a:r>
              <a:rPr b="0" lang="en-US" sz="700">
                <a:solidFill>
                  <a:schemeClr val="lt1"/>
                </a:solidFill>
                <a:latin typeface="Arial"/>
                <a:ea typeface="Arial"/>
                <a:cs typeface="Arial"/>
                <a:sym typeface="Arial"/>
              </a:rPr>
              <a:t>Kummen et al. </a:t>
            </a:r>
            <a:r>
              <a:rPr b="0" i="1" lang="en-US" sz="700">
                <a:solidFill>
                  <a:schemeClr val="lt1"/>
                </a:solidFill>
                <a:latin typeface="Arial"/>
                <a:ea typeface="Arial"/>
                <a:cs typeface="Arial"/>
                <a:sym typeface="Arial"/>
              </a:rPr>
              <a:t>Gastroenterology</a:t>
            </a:r>
            <a:r>
              <a:rPr b="0" lang="en-US" sz="700">
                <a:solidFill>
                  <a:schemeClr val="lt1"/>
                </a:solidFill>
                <a:latin typeface="Arial"/>
                <a:ea typeface="Arial"/>
                <a:cs typeface="Arial"/>
                <a:sym typeface="Arial"/>
              </a:rPr>
              <a:t>. 2021</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grpSp>
        <p:nvGrpSpPr>
          <p:cNvPr id="75" name="Google Shape;75;p7"/>
          <p:cNvGrpSpPr/>
          <p:nvPr/>
        </p:nvGrpSpPr>
        <p:grpSpPr>
          <a:xfrm>
            <a:off x="2025528" y="2243150"/>
            <a:ext cx="3413700" cy="3173293"/>
            <a:chOff x="1050803" y="623478"/>
            <a:chExt cx="3413700" cy="3173293"/>
          </a:xfrm>
        </p:grpSpPr>
        <p:sp>
          <p:nvSpPr>
            <p:cNvPr id="76" name="Google Shape;76;p7"/>
            <p:cNvSpPr/>
            <p:nvPr/>
          </p:nvSpPr>
          <p:spPr>
            <a:xfrm>
              <a:off x="1822961" y="2210125"/>
              <a:ext cx="1087232" cy="787074"/>
            </a:xfrm>
            <a:custGeom>
              <a:rect b="b" l="l" r="r" t="t"/>
              <a:pathLst>
                <a:path extrusionOk="0" h="120000" w="120000">
                  <a:moveTo>
                    <a:pt x="0" y="0"/>
                  </a:moveTo>
                  <a:lnTo>
                    <a:pt x="60000" y="0"/>
                  </a:lnTo>
                  <a:lnTo>
                    <a:pt x="60000" y="120000"/>
                  </a:lnTo>
                  <a:lnTo>
                    <a:pt x="120000" y="120000"/>
                  </a:lnTo>
                </a:path>
              </a:pathLst>
            </a:custGeom>
            <a:noFill/>
            <a:ln cap="flat" cmpd="sng" w="25400">
              <a:solidFill>
                <a:srgbClr val="729EB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7"/>
            <p:cNvSpPr txBox="1"/>
            <p:nvPr/>
          </p:nvSpPr>
          <p:spPr>
            <a:xfrm>
              <a:off x="2333022" y="2570107"/>
              <a:ext cx="67111" cy="67111"/>
            </a:xfrm>
            <a:prstGeom prst="rect">
              <a:avLst/>
            </a:prstGeom>
            <a:noFill/>
            <a:ln>
              <a:noFill/>
            </a:ln>
          </p:spPr>
          <p:txBody>
            <a:bodyPr anchorCtr="0" anchor="ctr" bIns="0" lIns="12700" spcFirstLastPara="1" rIns="12700" wrap="square" tIns="0">
              <a:noAutofit/>
            </a:bodyPr>
            <a:lstStyle/>
            <a:p>
              <a:pPr indent="0" lvl="0" marL="0" marR="0" rtl="0" algn="ctr">
                <a:lnSpc>
                  <a:spcPct val="90000"/>
                </a:lnSpc>
                <a:spcBef>
                  <a:spcPts val="0"/>
                </a:spcBef>
                <a:spcAft>
                  <a:spcPts val="0"/>
                </a:spcAft>
                <a:buClr>
                  <a:schemeClr val="lt1"/>
                </a:buClr>
                <a:buSzPts val="500"/>
                <a:buFont typeface="Arial"/>
                <a:buNone/>
              </a:pPr>
              <a:r>
                <a:t/>
              </a:r>
              <a:endParaRPr b="1" sz="500">
                <a:solidFill>
                  <a:schemeClr val="lt1"/>
                </a:solidFill>
                <a:latin typeface="Arial"/>
                <a:ea typeface="Arial"/>
                <a:cs typeface="Arial"/>
                <a:sym typeface="Arial"/>
              </a:endParaRPr>
            </a:p>
          </p:txBody>
        </p:sp>
        <p:sp>
          <p:nvSpPr>
            <p:cNvPr id="78" name="Google Shape;78;p7"/>
            <p:cNvSpPr/>
            <p:nvPr/>
          </p:nvSpPr>
          <p:spPr>
            <a:xfrm>
              <a:off x="1822961" y="2032000"/>
              <a:ext cx="1087232" cy="178125"/>
            </a:xfrm>
            <a:custGeom>
              <a:rect b="b" l="l" r="r" t="t"/>
              <a:pathLst>
                <a:path extrusionOk="0" h="120000" w="120000">
                  <a:moveTo>
                    <a:pt x="0" y="120000"/>
                  </a:moveTo>
                  <a:lnTo>
                    <a:pt x="60000" y="120000"/>
                  </a:lnTo>
                  <a:lnTo>
                    <a:pt x="60000" y="0"/>
                  </a:lnTo>
                  <a:lnTo>
                    <a:pt x="120000" y="0"/>
                  </a:lnTo>
                </a:path>
              </a:pathLst>
            </a:custGeom>
            <a:noFill/>
            <a:ln cap="flat" cmpd="sng" w="25400">
              <a:solidFill>
                <a:srgbClr val="729EB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7"/>
            <p:cNvSpPr txBox="1"/>
            <p:nvPr/>
          </p:nvSpPr>
          <p:spPr>
            <a:xfrm>
              <a:off x="2339034" y="2093519"/>
              <a:ext cx="55086" cy="55086"/>
            </a:xfrm>
            <a:prstGeom prst="rect">
              <a:avLst/>
            </a:prstGeom>
            <a:noFill/>
            <a:ln>
              <a:noFill/>
            </a:ln>
          </p:spPr>
          <p:txBody>
            <a:bodyPr anchorCtr="0" anchor="ctr" bIns="0" lIns="12700" spcFirstLastPara="1" rIns="12700" wrap="square" tIns="0">
              <a:noAutofit/>
            </a:bodyPr>
            <a:lstStyle/>
            <a:p>
              <a:pPr indent="0" lvl="0" marL="0" marR="0" rtl="0" algn="ctr">
                <a:lnSpc>
                  <a:spcPct val="90000"/>
                </a:lnSpc>
                <a:spcBef>
                  <a:spcPts val="0"/>
                </a:spcBef>
                <a:spcAft>
                  <a:spcPts val="0"/>
                </a:spcAft>
                <a:buClr>
                  <a:schemeClr val="lt1"/>
                </a:buClr>
                <a:buSzPts val="500"/>
                <a:buFont typeface="Arial"/>
                <a:buNone/>
              </a:pPr>
              <a:r>
                <a:t/>
              </a:r>
              <a:endParaRPr b="1" sz="500">
                <a:solidFill>
                  <a:schemeClr val="lt1"/>
                </a:solidFill>
                <a:latin typeface="Arial"/>
                <a:ea typeface="Arial"/>
                <a:cs typeface="Arial"/>
                <a:sym typeface="Arial"/>
              </a:endParaRPr>
            </a:p>
          </p:txBody>
        </p:sp>
        <p:sp>
          <p:nvSpPr>
            <p:cNvPr id="80" name="Google Shape;80;p7"/>
            <p:cNvSpPr/>
            <p:nvPr/>
          </p:nvSpPr>
          <p:spPr>
            <a:xfrm>
              <a:off x="1822961" y="1066800"/>
              <a:ext cx="1087232" cy="1143325"/>
            </a:xfrm>
            <a:custGeom>
              <a:rect b="b" l="l" r="r" t="t"/>
              <a:pathLst>
                <a:path extrusionOk="0" h="120000" w="120000">
                  <a:moveTo>
                    <a:pt x="0" y="120000"/>
                  </a:moveTo>
                  <a:lnTo>
                    <a:pt x="60000" y="120000"/>
                  </a:lnTo>
                  <a:lnTo>
                    <a:pt x="60000" y="0"/>
                  </a:lnTo>
                  <a:lnTo>
                    <a:pt x="120000" y="0"/>
                  </a:lnTo>
                </a:path>
              </a:pathLst>
            </a:custGeom>
            <a:noFill/>
            <a:ln cap="flat" cmpd="sng" w="25400">
              <a:solidFill>
                <a:srgbClr val="729EB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7"/>
            <p:cNvSpPr txBox="1"/>
            <p:nvPr/>
          </p:nvSpPr>
          <p:spPr>
            <a:xfrm>
              <a:off x="2327134" y="1599019"/>
              <a:ext cx="78887" cy="78887"/>
            </a:xfrm>
            <a:prstGeom prst="rect">
              <a:avLst/>
            </a:prstGeom>
            <a:noFill/>
            <a:ln>
              <a:noFill/>
            </a:ln>
          </p:spPr>
          <p:txBody>
            <a:bodyPr anchorCtr="0" anchor="ctr" bIns="0" lIns="12700" spcFirstLastPara="1" rIns="12700" wrap="square" tIns="0">
              <a:noAutofit/>
            </a:bodyPr>
            <a:lstStyle/>
            <a:p>
              <a:pPr indent="0" lvl="0" marL="0" marR="0" rtl="0" algn="ctr">
                <a:lnSpc>
                  <a:spcPct val="90000"/>
                </a:lnSpc>
                <a:spcBef>
                  <a:spcPts val="0"/>
                </a:spcBef>
                <a:spcAft>
                  <a:spcPts val="0"/>
                </a:spcAft>
                <a:buClr>
                  <a:schemeClr val="lt1"/>
                </a:buClr>
                <a:buSzPts val="600"/>
                <a:buFont typeface="Arial"/>
                <a:buNone/>
              </a:pPr>
              <a:r>
                <a:t/>
              </a:r>
              <a:endParaRPr b="1" sz="600">
                <a:solidFill>
                  <a:schemeClr val="lt1"/>
                </a:solidFill>
                <a:latin typeface="Arial"/>
                <a:ea typeface="Arial"/>
                <a:cs typeface="Arial"/>
                <a:sym typeface="Arial"/>
              </a:endParaRPr>
            </a:p>
          </p:txBody>
        </p:sp>
        <p:sp>
          <p:nvSpPr>
            <p:cNvPr id="82" name="Google Shape;82;p7"/>
            <p:cNvSpPr/>
            <p:nvPr/>
          </p:nvSpPr>
          <p:spPr>
            <a:xfrm rot="-5400000">
              <a:off x="-149764" y="1824045"/>
              <a:ext cx="3173293" cy="772160"/>
            </a:xfrm>
            <a:prstGeom prst="rect">
              <a:avLst/>
            </a:prstGeom>
            <a:solidFill>
              <a:schemeClr val="lt1"/>
            </a:solidFill>
            <a:ln cap="flat" cmpd="sng" w="25400">
              <a:solidFill>
                <a:srgbClr val="83B4C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7"/>
            <p:cNvSpPr txBox="1"/>
            <p:nvPr/>
          </p:nvSpPr>
          <p:spPr>
            <a:xfrm rot="-5400000">
              <a:off x="-149764" y="1824045"/>
              <a:ext cx="3173293" cy="772160"/>
            </a:xfrm>
            <a:prstGeom prst="rect">
              <a:avLst/>
            </a:prstGeom>
            <a:noFill/>
            <a:ln>
              <a:noFill/>
            </a:ln>
          </p:spPr>
          <p:txBody>
            <a:bodyPr anchorCtr="0" anchor="ctr" bIns="33650" lIns="33650" spcFirstLastPara="1" rIns="33650" wrap="square" tIns="33650">
              <a:noAutofit/>
            </a:bodyPr>
            <a:lstStyle/>
            <a:p>
              <a:pPr indent="0" lvl="0" marL="0" marR="0" rtl="0" algn="ctr">
                <a:lnSpc>
                  <a:spcPct val="90000"/>
                </a:lnSpc>
                <a:spcBef>
                  <a:spcPts val="0"/>
                </a:spcBef>
                <a:spcAft>
                  <a:spcPts val="0"/>
                </a:spcAft>
                <a:buClr>
                  <a:schemeClr val="lt1"/>
                </a:buClr>
                <a:buSzPts val="5300"/>
                <a:buFont typeface="Arial"/>
                <a:buNone/>
              </a:pPr>
              <a:r>
                <a:t/>
              </a:r>
              <a:endParaRPr b="1" sz="5300">
                <a:solidFill>
                  <a:schemeClr val="lt1"/>
                </a:solidFill>
                <a:latin typeface="Arial"/>
                <a:ea typeface="Arial"/>
                <a:cs typeface="Arial"/>
                <a:sym typeface="Arial"/>
              </a:endParaRPr>
            </a:p>
          </p:txBody>
        </p:sp>
        <p:sp>
          <p:nvSpPr>
            <p:cNvPr id="84" name="Google Shape;84;p7"/>
            <p:cNvSpPr/>
            <p:nvPr/>
          </p:nvSpPr>
          <p:spPr>
            <a:xfrm>
              <a:off x="2910194" y="680720"/>
              <a:ext cx="1554308" cy="772160"/>
            </a:xfrm>
            <a:prstGeom prst="rect">
              <a:avLst/>
            </a:prstGeom>
            <a:solidFill>
              <a:schemeClr val="lt1"/>
            </a:solidFill>
            <a:ln cap="flat" cmpd="sng" w="25400">
              <a:solidFill>
                <a:srgbClr val="83B4C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7"/>
            <p:cNvSpPr txBox="1"/>
            <p:nvPr/>
          </p:nvSpPr>
          <p:spPr>
            <a:xfrm>
              <a:off x="2910194" y="680720"/>
              <a:ext cx="1554308" cy="772160"/>
            </a:xfrm>
            <a:prstGeom prst="rect">
              <a:avLst/>
            </a:prstGeom>
            <a:noFill/>
            <a:ln>
              <a:noFill/>
            </a:ln>
          </p:spPr>
          <p:txBody>
            <a:bodyPr anchorCtr="0" anchor="ctr" bIns="11425" lIns="11425" spcFirstLastPara="1" rIns="11425" wrap="square" tIns="11425">
              <a:noAutofit/>
            </a:bodyPr>
            <a:lstStyle/>
            <a:p>
              <a:pPr indent="0" lvl="0" marL="0" marR="0" rtl="0" algn="ctr">
                <a:lnSpc>
                  <a:spcPct val="90000"/>
                </a:lnSpc>
                <a:spcBef>
                  <a:spcPts val="0"/>
                </a:spcBef>
                <a:spcAft>
                  <a:spcPts val="0"/>
                </a:spcAft>
                <a:buClr>
                  <a:schemeClr val="lt1"/>
                </a:buClr>
                <a:buSzPts val="1800"/>
                <a:buFont typeface="Calibri"/>
                <a:buNone/>
              </a:pPr>
              <a:r>
                <a:rPr b="1" lang="en-US" sz="1800">
                  <a:solidFill>
                    <a:schemeClr val="lt1"/>
                  </a:solidFill>
                  <a:latin typeface="Calibri"/>
                  <a:ea typeface="Calibri"/>
                  <a:cs typeface="Calibri"/>
                  <a:sym typeface="Calibri"/>
                </a:rPr>
                <a:t>Leaky Gut</a:t>
              </a:r>
              <a:endParaRPr/>
            </a:p>
          </p:txBody>
        </p:sp>
        <p:sp>
          <p:nvSpPr>
            <p:cNvPr id="86" name="Google Shape;86;p7"/>
            <p:cNvSpPr/>
            <p:nvPr/>
          </p:nvSpPr>
          <p:spPr>
            <a:xfrm>
              <a:off x="2910194" y="1645920"/>
              <a:ext cx="1554308" cy="772160"/>
            </a:xfrm>
            <a:prstGeom prst="rect">
              <a:avLst/>
            </a:prstGeom>
            <a:solidFill>
              <a:schemeClr val="lt1"/>
            </a:solidFill>
            <a:ln cap="flat" cmpd="sng" w="25400">
              <a:solidFill>
                <a:srgbClr val="83B4C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7"/>
            <p:cNvSpPr txBox="1"/>
            <p:nvPr/>
          </p:nvSpPr>
          <p:spPr>
            <a:xfrm>
              <a:off x="2910194" y="1645920"/>
              <a:ext cx="1554308" cy="772160"/>
            </a:xfrm>
            <a:prstGeom prst="rect">
              <a:avLst/>
            </a:prstGeom>
            <a:noFill/>
            <a:ln>
              <a:noFill/>
            </a:ln>
          </p:spPr>
          <p:txBody>
            <a:bodyPr anchorCtr="0" anchor="ctr" bIns="11425" lIns="11425" spcFirstLastPara="1" rIns="11425" wrap="square" tIns="11425">
              <a:noAutofit/>
            </a:bodyPr>
            <a:lstStyle/>
            <a:p>
              <a:pPr indent="0" lvl="0" marL="0" marR="0" rtl="0" algn="ctr">
                <a:lnSpc>
                  <a:spcPct val="90000"/>
                </a:lnSpc>
                <a:spcBef>
                  <a:spcPts val="0"/>
                </a:spcBef>
                <a:spcAft>
                  <a:spcPts val="0"/>
                </a:spcAft>
                <a:buClr>
                  <a:schemeClr val="lt1"/>
                </a:buClr>
                <a:buSzPts val="1800"/>
                <a:buFont typeface="Calibri"/>
                <a:buNone/>
              </a:pPr>
              <a:r>
                <a:rPr b="1" lang="en-US" sz="1800">
                  <a:solidFill>
                    <a:schemeClr val="lt1"/>
                  </a:solidFill>
                  <a:latin typeface="Calibri"/>
                  <a:ea typeface="Calibri"/>
                  <a:cs typeface="Calibri"/>
                  <a:sym typeface="Calibri"/>
                </a:rPr>
                <a:t>Immune response</a:t>
              </a:r>
              <a:endParaRPr/>
            </a:p>
          </p:txBody>
        </p:sp>
        <p:sp>
          <p:nvSpPr>
            <p:cNvPr id="88" name="Google Shape;88;p7"/>
            <p:cNvSpPr/>
            <p:nvPr/>
          </p:nvSpPr>
          <p:spPr>
            <a:xfrm>
              <a:off x="2910194" y="2611119"/>
              <a:ext cx="1554308" cy="772160"/>
            </a:xfrm>
            <a:prstGeom prst="rect">
              <a:avLst/>
            </a:prstGeom>
            <a:solidFill>
              <a:schemeClr val="lt1"/>
            </a:solidFill>
            <a:ln cap="flat" cmpd="sng" w="25400">
              <a:solidFill>
                <a:srgbClr val="83B4C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7"/>
            <p:cNvSpPr txBox="1"/>
            <p:nvPr/>
          </p:nvSpPr>
          <p:spPr>
            <a:xfrm>
              <a:off x="2910194" y="2611119"/>
              <a:ext cx="1554308" cy="772160"/>
            </a:xfrm>
            <a:prstGeom prst="rect">
              <a:avLst/>
            </a:prstGeom>
            <a:noFill/>
            <a:ln>
              <a:noFill/>
            </a:ln>
          </p:spPr>
          <p:txBody>
            <a:bodyPr anchorCtr="0" anchor="ctr" bIns="11425" lIns="11425" spcFirstLastPara="1" rIns="11425" wrap="square" tIns="11425">
              <a:noAutofit/>
            </a:bodyPr>
            <a:lstStyle/>
            <a:p>
              <a:pPr indent="0" lvl="0" marL="0" marR="0" rtl="0" algn="ctr">
                <a:lnSpc>
                  <a:spcPct val="90000"/>
                </a:lnSpc>
                <a:spcBef>
                  <a:spcPts val="0"/>
                </a:spcBef>
                <a:spcAft>
                  <a:spcPts val="0"/>
                </a:spcAft>
                <a:buClr>
                  <a:schemeClr val="lt1"/>
                </a:buClr>
                <a:buSzPts val="1800"/>
                <a:buFont typeface="Calibri"/>
                <a:buNone/>
              </a:pPr>
              <a:r>
                <a:rPr b="1" lang="en-US" sz="1800">
                  <a:solidFill>
                    <a:schemeClr val="lt1"/>
                  </a:solidFill>
                  <a:latin typeface="Calibri"/>
                  <a:ea typeface="Calibri"/>
                  <a:cs typeface="Calibri"/>
                  <a:sym typeface="Calibri"/>
                </a:rPr>
                <a:t>Bile acid metabolism</a:t>
              </a:r>
              <a:endParaRPr/>
            </a:p>
          </p:txBody>
        </p:sp>
      </p:grpSp>
      <p:sp>
        <p:nvSpPr>
          <p:cNvPr id="90" name="Google Shape;90;p7"/>
          <p:cNvSpPr txBox="1"/>
          <p:nvPr>
            <p:ph type="title"/>
          </p:nvPr>
        </p:nvSpPr>
        <p:spPr>
          <a:xfrm>
            <a:off x="396875" y="476672"/>
            <a:ext cx="77724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PSC and The Gut Microbiome</a:t>
            </a:r>
            <a:endParaRPr/>
          </a:p>
        </p:txBody>
      </p:sp>
      <p:grpSp>
        <p:nvGrpSpPr>
          <p:cNvPr id="91" name="Google Shape;91;p7"/>
          <p:cNvGrpSpPr/>
          <p:nvPr/>
        </p:nvGrpSpPr>
        <p:grpSpPr>
          <a:xfrm>
            <a:off x="289562" y="1797826"/>
            <a:ext cx="2804237" cy="3756374"/>
            <a:chOff x="6012160" y="1766837"/>
            <a:chExt cx="2804237" cy="3756374"/>
          </a:xfrm>
        </p:grpSpPr>
        <p:pic>
          <p:nvPicPr>
            <p:cNvPr id="92" name="Google Shape;92;p7"/>
            <p:cNvPicPr preferRelativeResize="0"/>
            <p:nvPr/>
          </p:nvPicPr>
          <p:blipFill rotWithShape="1">
            <a:blip r:embed="rId3">
              <a:alphaModFix/>
            </a:blip>
            <a:srcRect b="0" l="0" r="0" t="0"/>
            <a:stretch/>
          </p:blipFill>
          <p:spPr>
            <a:xfrm>
              <a:off x="6012160" y="1766837"/>
              <a:ext cx="2804237" cy="3756374"/>
            </a:xfrm>
            <a:prstGeom prst="rect">
              <a:avLst/>
            </a:prstGeom>
            <a:noFill/>
            <a:ln>
              <a:noFill/>
            </a:ln>
          </p:spPr>
        </p:pic>
        <p:sp>
          <p:nvSpPr>
            <p:cNvPr id="93" name="Google Shape;93;p7"/>
            <p:cNvSpPr txBox="1"/>
            <p:nvPr/>
          </p:nvSpPr>
          <p:spPr>
            <a:xfrm>
              <a:off x="6444208" y="3356992"/>
              <a:ext cx="2232248" cy="954107"/>
            </a:xfrm>
            <a:prstGeom prst="rect">
              <a:avLst/>
            </a:prstGeom>
            <a:solidFill>
              <a:srgbClr val="D4D4D4">
                <a:alpha val="47843"/>
              </a:srgbClr>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800">
                  <a:solidFill>
                    <a:srgbClr val="000000"/>
                  </a:solidFill>
                  <a:latin typeface="Arial"/>
                  <a:ea typeface="Arial"/>
                  <a:cs typeface="Arial"/>
                  <a:sym typeface="Arial"/>
                </a:rPr>
                <a:t>PSC Microbiome</a:t>
              </a:r>
              <a:endParaRPr/>
            </a:p>
          </p:txBody>
        </p:sp>
      </p:grpSp>
      <p:grpSp>
        <p:nvGrpSpPr>
          <p:cNvPr id="94" name="Google Shape;94;p7"/>
          <p:cNvGrpSpPr/>
          <p:nvPr/>
        </p:nvGrpSpPr>
        <p:grpSpPr>
          <a:xfrm>
            <a:off x="5431069" y="2270416"/>
            <a:ext cx="3490349" cy="2800767"/>
            <a:chOff x="5431069" y="2270416"/>
            <a:chExt cx="3490349" cy="2800767"/>
          </a:xfrm>
        </p:grpSpPr>
        <p:sp>
          <p:nvSpPr>
            <p:cNvPr id="95" name="Google Shape;95;p7"/>
            <p:cNvSpPr/>
            <p:nvPr/>
          </p:nvSpPr>
          <p:spPr>
            <a:xfrm>
              <a:off x="5935125" y="2290355"/>
              <a:ext cx="2986293" cy="2717074"/>
            </a:xfrm>
            <a:prstGeom prst="rect">
              <a:avLst/>
            </a:prstGeom>
            <a:solidFill>
              <a:schemeClr val="lt1"/>
            </a:solidFill>
            <a:ln cap="flat" cmpd="sng" w="25400">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2800"/>
                <a:buFont typeface="Arial"/>
                <a:buNone/>
              </a:pPr>
              <a:r>
                <a:t/>
              </a:r>
              <a:endParaRPr b="1" i="0" sz="2800" u="none" cap="none" strike="noStrike">
                <a:solidFill>
                  <a:schemeClr val="lt1"/>
                </a:solidFill>
                <a:latin typeface="Arial"/>
                <a:ea typeface="Arial"/>
                <a:cs typeface="Arial"/>
                <a:sym typeface="Arial"/>
              </a:endParaRPr>
            </a:p>
          </p:txBody>
        </p:sp>
        <p:cxnSp>
          <p:nvCxnSpPr>
            <p:cNvPr id="96" name="Google Shape;96;p7"/>
            <p:cNvCxnSpPr/>
            <p:nvPr/>
          </p:nvCxnSpPr>
          <p:spPr>
            <a:xfrm>
              <a:off x="5431069" y="2657710"/>
              <a:ext cx="504056" cy="0"/>
            </a:xfrm>
            <a:prstGeom prst="straightConnector1">
              <a:avLst/>
            </a:prstGeom>
            <a:noFill/>
            <a:ln cap="flat" cmpd="sng" w="28575">
              <a:solidFill>
                <a:schemeClr val="dk1"/>
              </a:solidFill>
              <a:prstDash val="solid"/>
              <a:round/>
              <a:headEnd len="sm" w="sm" type="none"/>
              <a:tailEnd len="med" w="med" type="triangle"/>
            </a:ln>
          </p:spPr>
        </p:cxnSp>
        <p:sp>
          <p:nvSpPr>
            <p:cNvPr id="97" name="Google Shape;97;p7"/>
            <p:cNvSpPr txBox="1"/>
            <p:nvPr/>
          </p:nvSpPr>
          <p:spPr>
            <a:xfrm>
              <a:off x="6003581" y="2270416"/>
              <a:ext cx="2917837" cy="280076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lang="en-US" sz="1600">
                  <a:solidFill>
                    <a:schemeClr val="dk2"/>
                  </a:solidFill>
                  <a:latin typeface="Calibri"/>
                  <a:ea typeface="Calibri"/>
                  <a:cs typeface="Calibri"/>
                  <a:sym typeface="Calibri"/>
                </a:rPr>
                <a:t>Reduced ‘good’ bacteria</a:t>
              </a:r>
              <a:endParaRPr/>
            </a:p>
            <a:p>
              <a:pPr indent="-342900" lvl="0" marL="342900" marR="0" rtl="0" algn="l">
                <a:spcBef>
                  <a:spcPts val="0"/>
                </a:spcBef>
                <a:spcAft>
                  <a:spcPts val="0"/>
                </a:spcAft>
                <a:buClr>
                  <a:schemeClr val="dk2"/>
                </a:buClr>
                <a:buSzPts val="1600"/>
                <a:buFont typeface="Noto Sans Symbols"/>
                <a:buChar char="🡺"/>
              </a:pPr>
              <a:r>
                <a:rPr b="0" lang="en-US" sz="1600">
                  <a:solidFill>
                    <a:schemeClr val="dk2"/>
                  </a:solidFill>
                  <a:latin typeface="Calibri"/>
                  <a:ea typeface="Calibri"/>
                  <a:cs typeface="Calibri"/>
                  <a:sym typeface="Calibri"/>
                </a:rPr>
                <a:t>Reduced production of SCFAs</a:t>
              </a:r>
              <a:endParaRPr/>
            </a:p>
            <a:p>
              <a:pPr indent="-241300" lvl="0" marL="342900" marR="0" rtl="0" algn="l">
                <a:spcBef>
                  <a:spcPts val="0"/>
                </a:spcBef>
                <a:spcAft>
                  <a:spcPts val="0"/>
                </a:spcAft>
                <a:buClr>
                  <a:schemeClr val="lt1"/>
                </a:buClr>
                <a:buSzPts val="1600"/>
                <a:buFont typeface="Noto Sans Symbols"/>
                <a:buNone/>
              </a:pPr>
              <a:r>
                <a:t/>
              </a:r>
              <a:endParaRPr b="0" sz="1600">
                <a:solidFill>
                  <a:schemeClr val="dk2"/>
                </a:solidFill>
                <a:latin typeface="Calibri"/>
                <a:ea typeface="Calibri"/>
                <a:cs typeface="Calibri"/>
                <a:sym typeface="Calibri"/>
              </a:endParaRPr>
            </a:p>
            <a:p>
              <a:pPr indent="-342900" lvl="0" marL="342900" marR="0" rtl="0" algn="l">
                <a:spcBef>
                  <a:spcPts val="0"/>
                </a:spcBef>
                <a:spcAft>
                  <a:spcPts val="0"/>
                </a:spcAft>
                <a:buClr>
                  <a:schemeClr val="dk2"/>
                </a:buClr>
                <a:buSzPts val="1600"/>
                <a:buFont typeface="Noto Sans Symbols"/>
                <a:buChar char="🡺"/>
              </a:pPr>
              <a:r>
                <a:rPr b="0" lang="en-US" sz="1600">
                  <a:solidFill>
                    <a:schemeClr val="dk2"/>
                  </a:solidFill>
                  <a:latin typeface="Calibri"/>
                  <a:ea typeface="Calibri"/>
                  <a:cs typeface="Calibri"/>
                  <a:sym typeface="Calibri"/>
                </a:rPr>
                <a:t>Compromised gut lining</a:t>
              </a:r>
              <a:endParaRPr/>
            </a:p>
            <a:p>
              <a:pPr indent="-241300" lvl="0" marL="342900" marR="0" rtl="0" algn="l">
                <a:spcBef>
                  <a:spcPts val="0"/>
                </a:spcBef>
                <a:spcAft>
                  <a:spcPts val="0"/>
                </a:spcAft>
                <a:buClr>
                  <a:schemeClr val="lt1"/>
                </a:buClr>
                <a:buSzPts val="1600"/>
                <a:buFont typeface="Noto Sans Symbols"/>
                <a:buNone/>
              </a:pPr>
              <a:r>
                <a:t/>
              </a:r>
              <a:endParaRPr b="0" sz="1600">
                <a:solidFill>
                  <a:schemeClr val="dk2"/>
                </a:solidFill>
                <a:latin typeface="Calibri"/>
                <a:ea typeface="Calibri"/>
                <a:cs typeface="Calibri"/>
                <a:sym typeface="Calibri"/>
              </a:endParaRPr>
            </a:p>
            <a:p>
              <a:pPr indent="-342900" lvl="0" marL="342900" marR="0" rtl="0" algn="l">
                <a:spcBef>
                  <a:spcPts val="0"/>
                </a:spcBef>
                <a:spcAft>
                  <a:spcPts val="0"/>
                </a:spcAft>
                <a:buClr>
                  <a:schemeClr val="dk2"/>
                </a:buClr>
                <a:buSzPts val="1600"/>
                <a:buFont typeface="Noto Sans Symbols"/>
                <a:buChar char="🡺"/>
              </a:pPr>
              <a:r>
                <a:rPr b="0" lang="en-US" sz="1600">
                  <a:solidFill>
                    <a:schemeClr val="dk2"/>
                  </a:solidFill>
                  <a:latin typeface="Calibri"/>
                  <a:ea typeface="Calibri"/>
                  <a:cs typeface="Calibri"/>
                  <a:sym typeface="Calibri"/>
                </a:rPr>
                <a:t>Endotoxins cross through the gut lining and transported to the liver</a:t>
              </a:r>
              <a:endParaRPr/>
            </a:p>
            <a:p>
              <a:pPr indent="-241300" lvl="0" marL="342900" marR="0" rtl="0" algn="l">
                <a:spcBef>
                  <a:spcPts val="0"/>
                </a:spcBef>
                <a:spcAft>
                  <a:spcPts val="0"/>
                </a:spcAft>
                <a:buClr>
                  <a:schemeClr val="lt1"/>
                </a:buClr>
                <a:buSzPts val="1600"/>
                <a:buFont typeface="Noto Sans Symbols"/>
                <a:buNone/>
              </a:pPr>
              <a:r>
                <a:t/>
              </a:r>
              <a:endParaRPr b="0" sz="1600">
                <a:solidFill>
                  <a:schemeClr val="dk2"/>
                </a:solidFill>
                <a:latin typeface="Calibri"/>
                <a:ea typeface="Calibri"/>
                <a:cs typeface="Calibri"/>
                <a:sym typeface="Calibri"/>
              </a:endParaRPr>
            </a:p>
            <a:p>
              <a:pPr indent="-342900" lvl="0" marL="342900" marR="0" rtl="0" algn="l">
                <a:spcBef>
                  <a:spcPts val="0"/>
                </a:spcBef>
                <a:spcAft>
                  <a:spcPts val="0"/>
                </a:spcAft>
                <a:buClr>
                  <a:schemeClr val="dk2"/>
                </a:buClr>
                <a:buSzPts val="1600"/>
                <a:buFont typeface="Noto Sans Symbols"/>
                <a:buChar char="🡺"/>
              </a:pPr>
              <a:r>
                <a:rPr b="0" lang="en-US" sz="1600">
                  <a:solidFill>
                    <a:schemeClr val="dk2"/>
                  </a:solidFill>
                  <a:latin typeface="Calibri"/>
                  <a:ea typeface="Calibri"/>
                  <a:cs typeface="Calibri"/>
                  <a:sym typeface="Calibri"/>
                </a:rPr>
                <a:t>Inflammation!</a:t>
              </a:r>
              <a:endParaRPr/>
            </a:p>
          </p:txBody>
        </p:sp>
      </p:grpSp>
      <p:sp>
        <p:nvSpPr>
          <p:cNvPr id="98" name="Google Shape;98;p7"/>
          <p:cNvSpPr txBox="1"/>
          <p:nvPr/>
        </p:nvSpPr>
        <p:spPr>
          <a:xfrm>
            <a:off x="17638" y="5543208"/>
            <a:ext cx="3210171" cy="83099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lang="en-US" sz="1200">
                <a:solidFill>
                  <a:schemeClr val="dk2"/>
                </a:solidFill>
                <a:latin typeface="Arial"/>
                <a:ea typeface="Arial"/>
                <a:cs typeface="Arial"/>
                <a:sym typeface="Arial"/>
              </a:rPr>
              <a:t>*</a:t>
            </a:r>
            <a:r>
              <a:rPr b="1" lang="en-US" sz="1200" u="sng">
                <a:solidFill>
                  <a:schemeClr val="dk2"/>
                </a:solidFill>
                <a:latin typeface="Arial"/>
                <a:ea typeface="Arial"/>
                <a:cs typeface="Arial"/>
                <a:sym typeface="Arial"/>
              </a:rPr>
              <a:t>SCFAs (short chain fatty acids) </a:t>
            </a:r>
            <a:r>
              <a:rPr b="0" lang="en-US" sz="1200">
                <a:solidFill>
                  <a:schemeClr val="dk2"/>
                </a:solidFill>
                <a:latin typeface="Arial"/>
                <a:ea typeface="Arial"/>
                <a:cs typeface="Arial"/>
                <a:sym typeface="Arial"/>
              </a:rPr>
              <a:t>– produced when good bacteria break down fibre in food. Help maintain gut lining among other jobs.</a:t>
            </a:r>
            <a:endParaRPr/>
          </a:p>
        </p:txBody>
      </p:sp>
      <p:sp>
        <p:nvSpPr>
          <p:cNvPr id="99" name="Google Shape;99;p7"/>
          <p:cNvSpPr txBox="1"/>
          <p:nvPr/>
        </p:nvSpPr>
        <p:spPr>
          <a:xfrm>
            <a:off x="0" y="6367559"/>
            <a:ext cx="2974694"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lang="en-US" sz="700">
                <a:solidFill>
                  <a:schemeClr val="lt1"/>
                </a:solidFill>
                <a:latin typeface="Arial"/>
                <a:ea typeface="Arial"/>
                <a:cs typeface="Arial"/>
                <a:sym typeface="Arial"/>
              </a:rPr>
              <a:t>Li et al. </a:t>
            </a:r>
            <a:r>
              <a:rPr b="0" i="1" lang="en-US" sz="700">
                <a:solidFill>
                  <a:schemeClr val="lt1"/>
                </a:solidFill>
                <a:latin typeface="Arial"/>
                <a:ea typeface="Arial"/>
                <a:cs typeface="Arial"/>
                <a:sym typeface="Arial"/>
              </a:rPr>
              <a:t>World J Gastroenterol</a:t>
            </a:r>
            <a:r>
              <a:rPr b="0" lang="en-US" sz="700">
                <a:solidFill>
                  <a:schemeClr val="lt1"/>
                </a:solidFill>
                <a:latin typeface="Arial"/>
                <a:ea typeface="Arial"/>
                <a:cs typeface="Arial"/>
                <a:sym typeface="Arial"/>
              </a:rPr>
              <a:t>. 2022</a:t>
            </a:r>
            <a:endParaRPr/>
          </a:p>
          <a:p>
            <a:pPr indent="0" lvl="0" marL="0" marR="0" rtl="0" algn="l">
              <a:spcBef>
                <a:spcPts val="0"/>
              </a:spcBef>
              <a:spcAft>
                <a:spcPts val="0"/>
              </a:spcAft>
              <a:buNone/>
            </a:pPr>
            <a:r>
              <a:rPr b="0" lang="en-US" sz="700">
                <a:solidFill>
                  <a:schemeClr val="lt1"/>
                </a:solidFill>
                <a:latin typeface="Arial"/>
                <a:ea typeface="Arial"/>
                <a:cs typeface="Arial"/>
                <a:sym typeface="Arial"/>
              </a:rPr>
              <a:t>Quraishi et al. </a:t>
            </a:r>
            <a:r>
              <a:rPr b="0" i="1" lang="en-US" sz="700">
                <a:solidFill>
                  <a:schemeClr val="lt1"/>
                </a:solidFill>
                <a:latin typeface="Arial"/>
                <a:ea typeface="Arial"/>
                <a:cs typeface="Arial"/>
                <a:sym typeface="Arial"/>
              </a:rPr>
              <a:t>J Crohns Colitis</a:t>
            </a:r>
            <a:r>
              <a:rPr b="0" lang="en-US" sz="700">
                <a:solidFill>
                  <a:schemeClr val="lt1"/>
                </a:solidFill>
                <a:latin typeface="Arial"/>
                <a:ea typeface="Arial"/>
                <a:cs typeface="Arial"/>
                <a:sym typeface="Arial"/>
              </a:rPr>
              <a:t>. 2020</a:t>
            </a:r>
            <a:endParaRPr/>
          </a:p>
          <a:p>
            <a:pPr indent="0" lvl="0" marL="0" marR="0" rtl="0" algn="l">
              <a:spcBef>
                <a:spcPts val="0"/>
              </a:spcBef>
              <a:spcAft>
                <a:spcPts val="0"/>
              </a:spcAft>
              <a:buNone/>
            </a:pPr>
            <a:r>
              <a:rPr b="0" lang="en-US" sz="700">
                <a:solidFill>
                  <a:schemeClr val="lt1"/>
                </a:solidFill>
                <a:latin typeface="Arial"/>
                <a:ea typeface="Arial"/>
                <a:cs typeface="Arial"/>
                <a:sym typeface="Arial"/>
              </a:rPr>
              <a:t>Trivedi et al. </a:t>
            </a:r>
            <a:r>
              <a:rPr b="0" i="1" lang="en-US" sz="700">
                <a:solidFill>
                  <a:schemeClr val="lt1"/>
                </a:solidFill>
                <a:latin typeface="Arial"/>
                <a:ea typeface="Arial"/>
                <a:cs typeface="Arial"/>
                <a:sym typeface="Arial"/>
              </a:rPr>
              <a:t>Gut</a:t>
            </a:r>
            <a:r>
              <a:rPr b="0" lang="en-US" sz="700">
                <a:solidFill>
                  <a:schemeClr val="lt1"/>
                </a:solidFill>
                <a:latin typeface="Arial"/>
                <a:ea typeface="Arial"/>
                <a:cs typeface="Arial"/>
                <a:sym typeface="Arial"/>
              </a:rPr>
              <a:t>. 2018</a:t>
            </a:r>
            <a:endParaRPr/>
          </a:p>
          <a:p>
            <a:pPr indent="0" lvl="0" marL="0" marR="0" rtl="0" algn="l">
              <a:spcBef>
                <a:spcPts val="0"/>
              </a:spcBef>
              <a:spcAft>
                <a:spcPts val="0"/>
              </a:spcAft>
              <a:buNone/>
            </a:pPr>
            <a:r>
              <a:rPr b="0" lang="en-US" sz="700">
                <a:solidFill>
                  <a:schemeClr val="lt1"/>
                </a:solidFill>
                <a:latin typeface="Arial"/>
                <a:ea typeface="Arial"/>
                <a:cs typeface="Arial"/>
                <a:sym typeface="Arial"/>
              </a:rPr>
              <a:t>Kummen et al. </a:t>
            </a:r>
            <a:r>
              <a:rPr b="0" i="1" lang="en-US" sz="700">
                <a:solidFill>
                  <a:schemeClr val="lt1"/>
                </a:solidFill>
                <a:latin typeface="Arial"/>
                <a:ea typeface="Arial"/>
                <a:cs typeface="Arial"/>
                <a:sym typeface="Arial"/>
              </a:rPr>
              <a:t>Gastroenterology</a:t>
            </a:r>
            <a:r>
              <a:rPr b="0" lang="en-US" sz="700">
                <a:solidFill>
                  <a:schemeClr val="lt1"/>
                </a:solidFill>
                <a:latin typeface="Arial"/>
                <a:ea typeface="Arial"/>
                <a:cs typeface="Arial"/>
                <a:sym typeface="Arial"/>
              </a:rPr>
              <a:t>. 2021</a:t>
            </a:r>
            <a:endParaRPr/>
          </a:p>
        </p:txBody>
      </p:sp>
      <p:sp>
        <p:nvSpPr>
          <p:cNvPr id="100" name="Google Shape;100;p7"/>
          <p:cNvSpPr txBox="1"/>
          <p:nvPr/>
        </p:nvSpPr>
        <p:spPr>
          <a:xfrm>
            <a:off x="5896231" y="5114718"/>
            <a:ext cx="3078770"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200" u="sng">
                <a:solidFill>
                  <a:schemeClr val="dk2"/>
                </a:solidFill>
                <a:latin typeface="Arial"/>
                <a:ea typeface="Arial"/>
                <a:cs typeface="Arial"/>
                <a:sym typeface="Arial"/>
              </a:rPr>
              <a:t>*Endotoxins</a:t>
            </a:r>
            <a:r>
              <a:rPr b="0" lang="en-US" sz="1200">
                <a:solidFill>
                  <a:schemeClr val="dk2"/>
                </a:solidFill>
                <a:latin typeface="Arial"/>
                <a:ea typeface="Arial"/>
                <a:cs typeface="Arial"/>
                <a:sym typeface="Arial"/>
              </a:rPr>
              <a:t>: toxic substances (bad stuff) in the membrane of certain bacteria.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4"/>
                                        </p:tgtEl>
                                        <p:attrNameLst>
                                          <p:attrName>style.visibility</p:attrName>
                                        </p:attrNameLst>
                                      </p:cBhvr>
                                      <p:to>
                                        <p:strVal val="visible"/>
                                      </p:to>
                                    </p:set>
                                    <p:animEffect filter="fade" transition="in">
                                      <p:cBhvr>
                                        <p:cTn dur="500"/>
                                        <p:tgtEl>
                                          <p:spTgt spid="94"/>
                                        </p:tgtEl>
                                      </p:cBhvr>
                                    </p:animEffect>
                                  </p:childTnLst>
                                </p:cTn>
                              </p:par>
                              <p:par>
                                <p:cTn fill="hold" nodeType="withEffect" presetClass="entr" presetID="10" presetSubtype="0">
                                  <p:stCondLst>
                                    <p:cond delay="0"/>
                                  </p:stCondLst>
                                  <p:childTnLst>
                                    <p:set>
                                      <p:cBhvr>
                                        <p:cTn dur="1" fill="hold">
                                          <p:stCondLst>
                                            <p:cond delay="0"/>
                                          </p:stCondLst>
                                        </p:cTn>
                                        <p:tgtEl>
                                          <p:spTgt spid="98"/>
                                        </p:tgtEl>
                                        <p:attrNameLst>
                                          <p:attrName>style.visibility</p:attrName>
                                        </p:attrNameLst>
                                      </p:cBhvr>
                                      <p:to>
                                        <p:strVal val="visible"/>
                                      </p:to>
                                    </p:set>
                                    <p:animEffect filter="fade" transition="in">
                                      <p:cBhvr>
                                        <p:cTn dur="500"/>
                                        <p:tgtEl>
                                          <p:spTgt spid="98"/>
                                        </p:tgtEl>
                                      </p:cBhvr>
                                    </p:animEffect>
                                  </p:childTnLst>
                                </p:cTn>
                              </p:par>
                              <p:par>
                                <p:cTn fill="hold" nodeType="withEffect" presetClass="entr" presetID="10" presetSubtype="0">
                                  <p:stCondLst>
                                    <p:cond delay="0"/>
                                  </p:stCondLst>
                                  <p:childTnLst>
                                    <p:set>
                                      <p:cBhvr>
                                        <p:cTn dur="1" fill="hold">
                                          <p:stCondLst>
                                            <p:cond delay="0"/>
                                          </p:stCondLst>
                                        </p:cTn>
                                        <p:tgtEl>
                                          <p:spTgt spid="100"/>
                                        </p:tgtEl>
                                        <p:attrNameLst>
                                          <p:attrName>style.visibility</p:attrName>
                                        </p:attrNameLst>
                                      </p:cBhvr>
                                      <p:to>
                                        <p:strVal val="visible"/>
                                      </p:to>
                                    </p:set>
                                    <p:animEffect filter="fade" transition="in">
                                      <p:cBhvr>
                                        <p:cTn dur="500"/>
                                        <p:tgtEl>
                                          <p:spTgt spid="10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p6"/>
          <p:cNvSpPr txBox="1"/>
          <p:nvPr>
            <p:ph type="title"/>
          </p:nvPr>
        </p:nvSpPr>
        <p:spPr>
          <a:xfrm>
            <a:off x="396875" y="476672"/>
            <a:ext cx="77724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PSC and The Gut Microbiome</a:t>
            </a:r>
            <a:endParaRPr/>
          </a:p>
        </p:txBody>
      </p:sp>
      <p:grpSp>
        <p:nvGrpSpPr>
          <p:cNvPr id="106" name="Google Shape;106;p6"/>
          <p:cNvGrpSpPr/>
          <p:nvPr/>
        </p:nvGrpSpPr>
        <p:grpSpPr>
          <a:xfrm>
            <a:off x="3045382" y="2218809"/>
            <a:ext cx="4392076" cy="3173293"/>
            <a:chOff x="561615" y="623478"/>
            <a:chExt cx="4392076" cy="3173293"/>
          </a:xfrm>
        </p:grpSpPr>
        <p:sp>
          <p:nvSpPr>
            <p:cNvPr id="107" name="Google Shape;107;p6"/>
            <p:cNvSpPr/>
            <p:nvPr/>
          </p:nvSpPr>
          <p:spPr>
            <a:xfrm>
              <a:off x="1333773" y="2210125"/>
              <a:ext cx="1087232" cy="787074"/>
            </a:xfrm>
            <a:custGeom>
              <a:rect b="b" l="l" r="r" t="t"/>
              <a:pathLst>
                <a:path extrusionOk="0" h="120000" w="120000">
                  <a:moveTo>
                    <a:pt x="0" y="0"/>
                  </a:moveTo>
                  <a:lnTo>
                    <a:pt x="60000" y="0"/>
                  </a:lnTo>
                  <a:lnTo>
                    <a:pt x="60000" y="120000"/>
                  </a:lnTo>
                  <a:lnTo>
                    <a:pt x="120000" y="120000"/>
                  </a:lnTo>
                </a:path>
              </a:pathLst>
            </a:custGeom>
            <a:noFill/>
            <a:ln cap="flat" cmpd="sng" w="25400">
              <a:solidFill>
                <a:srgbClr val="729EB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6"/>
            <p:cNvSpPr txBox="1"/>
            <p:nvPr/>
          </p:nvSpPr>
          <p:spPr>
            <a:xfrm>
              <a:off x="1843834" y="2570107"/>
              <a:ext cx="67111" cy="67111"/>
            </a:xfrm>
            <a:prstGeom prst="rect">
              <a:avLst/>
            </a:prstGeom>
            <a:noFill/>
            <a:ln>
              <a:noFill/>
            </a:ln>
          </p:spPr>
          <p:txBody>
            <a:bodyPr anchorCtr="0" anchor="ctr" bIns="0" lIns="12700" spcFirstLastPara="1" rIns="12700" wrap="square" tIns="0">
              <a:noAutofit/>
            </a:bodyPr>
            <a:lstStyle/>
            <a:p>
              <a:pPr indent="0" lvl="0" marL="0" marR="0" rtl="0" algn="ctr">
                <a:lnSpc>
                  <a:spcPct val="90000"/>
                </a:lnSpc>
                <a:spcBef>
                  <a:spcPts val="0"/>
                </a:spcBef>
                <a:spcAft>
                  <a:spcPts val="0"/>
                </a:spcAft>
                <a:buClr>
                  <a:schemeClr val="lt1"/>
                </a:buClr>
                <a:buSzPts val="500"/>
                <a:buFont typeface="Arial"/>
                <a:buNone/>
              </a:pPr>
              <a:r>
                <a:t/>
              </a:r>
              <a:endParaRPr b="1" sz="500">
                <a:solidFill>
                  <a:schemeClr val="lt1"/>
                </a:solidFill>
                <a:latin typeface="Arial"/>
                <a:ea typeface="Arial"/>
                <a:cs typeface="Arial"/>
                <a:sym typeface="Arial"/>
              </a:endParaRPr>
            </a:p>
          </p:txBody>
        </p:sp>
        <p:sp>
          <p:nvSpPr>
            <p:cNvPr id="109" name="Google Shape;109;p6"/>
            <p:cNvSpPr/>
            <p:nvPr/>
          </p:nvSpPr>
          <p:spPr>
            <a:xfrm>
              <a:off x="1333773" y="2032000"/>
              <a:ext cx="1087232" cy="178125"/>
            </a:xfrm>
            <a:custGeom>
              <a:rect b="b" l="l" r="r" t="t"/>
              <a:pathLst>
                <a:path extrusionOk="0" h="120000" w="120000">
                  <a:moveTo>
                    <a:pt x="0" y="120000"/>
                  </a:moveTo>
                  <a:lnTo>
                    <a:pt x="60000" y="120000"/>
                  </a:lnTo>
                  <a:lnTo>
                    <a:pt x="60000" y="0"/>
                  </a:lnTo>
                  <a:lnTo>
                    <a:pt x="120000" y="0"/>
                  </a:lnTo>
                </a:path>
              </a:pathLst>
            </a:custGeom>
            <a:noFill/>
            <a:ln cap="flat" cmpd="sng" w="25400">
              <a:solidFill>
                <a:srgbClr val="729EB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6"/>
            <p:cNvSpPr txBox="1"/>
            <p:nvPr/>
          </p:nvSpPr>
          <p:spPr>
            <a:xfrm>
              <a:off x="1849846" y="2093519"/>
              <a:ext cx="55086" cy="55086"/>
            </a:xfrm>
            <a:prstGeom prst="rect">
              <a:avLst/>
            </a:prstGeom>
            <a:noFill/>
            <a:ln>
              <a:noFill/>
            </a:ln>
          </p:spPr>
          <p:txBody>
            <a:bodyPr anchorCtr="0" anchor="ctr" bIns="0" lIns="12700" spcFirstLastPara="1" rIns="12700" wrap="square" tIns="0">
              <a:noAutofit/>
            </a:bodyPr>
            <a:lstStyle/>
            <a:p>
              <a:pPr indent="0" lvl="0" marL="0" marR="0" rtl="0" algn="ctr">
                <a:lnSpc>
                  <a:spcPct val="90000"/>
                </a:lnSpc>
                <a:spcBef>
                  <a:spcPts val="0"/>
                </a:spcBef>
                <a:spcAft>
                  <a:spcPts val="0"/>
                </a:spcAft>
                <a:buClr>
                  <a:schemeClr val="lt1"/>
                </a:buClr>
                <a:buSzPts val="500"/>
                <a:buFont typeface="Arial"/>
                <a:buNone/>
              </a:pPr>
              <a:r>
                <a:t/>
              </a:r>
              <a:endParaRPr b="1" sz="500">
                <a:solidFill>
                  <a:schemeClr val="lt1"/>
                </a:solidFill>
                <a:latin typeface="Arial"/>
                <a:ea typeface="Arial"/>
                <a:cs typeface="Arial"/>
                <a:sym typeface="Arial"/>
              </a:endParaRPr>
            </a:p>
          </p:txBody>
        </p:sp>
        <p:sp>
          <p:nvSpPr>
            <p:cNvPr id="111" name="Google Shape;111;p6"/>
            <p:cNvSpPr/>
            <p:nvPr/>
          </p:nvSpPr>
          <p:spPr>
            <a:xfrm>
              <a:off x="1333773" y="1066800"/>
              <a:ext cx="1087232" cy="1143325"/>
            </a:xfrm>
            <a:custGeom>
              <a:rect b="b" l="l" r="r" t="t"/>
              <a:pathLst>
                <a:path extrusionOk="0" h="120000" w="120000">
                  <a:moveTo>
                    <a:pt x="0" y="120000"/>
                  </a:moveTo>
                  <a:lnTo>
                    <a:pt x="60000" y="120000"/>
                  </a:lnTo>
                  <a:lnTo>
                    <a:pt x="60000" y="0"/>
                  </a:lnTo>
                  <a:lnTo>
                    <a:pt x="120000" y="0"/>
                  </a:lnTo>
                </a:path>
              </a:pathLst>
            </a:custGeom>
            <a:noFill/>
            <a:ln cap="flat" cmpd="sng" w="25400">
              <a:solidFill>
                <a:srgbClr val="729EB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6"/>
            <p:cNvSpPr txBox="1"/>
            <p:nvPr/>
          </p:nvSpPr>
          <p:spPr>
            <a:xfrm>
              <a:off x="1837946" y="1599019"/>
              <a:ext cx="78887" cy="78887"/>
            </a:xfrm>
            <a:prstGeom prst="rect">
              <a:avLst/>
            </a:prstGeom>
            <a:noFill/>
            <a:ln>
              <a:noFill/>
            </a:ln>
          </p:spPr>
          <p:txBody>
            <a:bodyPr anchorCtr="0" anchor="ctr" bIns="0" lIns="12700" spcFirstLastPara="1" rIns="12700" wrap="square" tIns="0">
              <a:noAutofit/>
            </a:bodyPr>
            <a:lstStyle/>
            <a:p>
              <a:pPr indent="0" lvl="0" marL="0" marR="0" rtl="0" algn="ctr">
                <a:lnSpc>
                  <a:spcPct val="90000"/>
                </a:lnSpc>
                <a:spcBef>
                  <a:spcPts val="0"/>
                </a:spcBef>
                <a:spcAft>
                  <a:spcPts val="0"/>
                </a:spcAft>
                <a:buClr>
                  <a:schemeClr val="lt1"/>
                </a:buClr>
                <a:buSzPts val="600"/>
                <a:buFont typeface="Arial"/>
                <a:buNone/>
              </a:pPr>
              <a:r>
                <a:t/>
              </a:r>
              <a:endParaRPr b="1" sz="600">
                <a:solidFill>
                  <a:schemeClr val="lt1"/>
                </a:solidFill>
                <a:latin typeface="Arial"/>
                <a:ea typeface="Arial"/>
                <a:cs typeface="Arial"/>
                <a:sym typeface="Arial"/>
              </a:endParaRPr>
            </a:p>
          </p:txBody>
        </p:sp>
        <p:sp>
          <p:nvSpPr>
            <p:cNvPr id="113" name="Google Shape;113;p6"/>
            <p:cNvSpPr/>
            <p:nvPr/>
          </p:nvSpPr>
          <p:spPr>
            <a:xfrm rot="-5400000">
              <a:off x="-638952" y="1824045"/>
              <a:ext cx="3173293" cy="772160"/>
            </a:xfrm>
            <a:prstGeom prst="rect">
              <a:avLst/>
            </a:prstGeom>
            <a:solidFill>
              <a:schemeClr val="lt1"/>
            </a:solidFill>
            <a:ln cap="flat" cmpd="sng" w="25400">
              <a:solidFill>
                <a:srgbClr val="83B4C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6"/>
            <p:cNvSpPr txBox="1"/>
            <p:nvPr/>
          </p:nvSpPr>
          <p:spPr>
            <a:xfrm rot="-5400000">
              <a:off x="-638952" y="1824045"/>
              <a:ext cx="3173293" cy="772160"/>
            </a:xfrm>
            <a:prstGeom prst="rect">
              <a:avLst/>
            </a:prstGeom>
            <a:noFill/>
            <a:ln>
              <a:noFill/>
            </a:ln>
          </p:spPr>
          <p:txBody>
            <a:bodyPr anchorCtr="0" anchor="ctr" bIns="33650" lIns="33650" spcFirstLastPara="1" rIns="33650" wrap="square" tIns="33650">
              <a:noAutofit/>
            </a:bodyPr>
            <a:lstStyle/>
            <a:p>
              <a:pPr indent="0" lvl="0" marL="0" marR="0" rtl="0" algn="ctr">
                <a:lnSpc>
                  <a:spcPct val="90000"/>
                </a:lnSpc>
                <a:spcBef>
                  <a:spcPts val="0"/>
                </a:spcBef>
                <a:spcAft>
                  <a:spcPts val="0"/>
                </a:spcAft>
                <a:buClr>
                  <a:schemeClr val="lt1"/>
                </a:buClr>
                <a:buSzPts val="5300"/>
                <a:buFont typeface="Arial"/>
                <a:buNone/>
              </a:pPr>
              <a:r>
                <a:t/>
              </a:r>
              <a:endParaRPr b="1" sz="5300">
                <a:solidFill>
                  <a:schemeClr val="lt1"/>
                </a:solidFill>
                <a:latin typeface="Arial"/>
                <a:ea typeface="Arial"/>
                <a:cs typeface="Arial"/>
                <a:sym typeface="Arial"/>
              </a:endParaRPr>
            </a:p>
          </p:txBody>
        </p:sp>
        <p:sp>
          <p:nvSpPr>
            <p:cNvPr id="115" name="Google Shape;115;p6"/>
            <p:cNvSpPr/>
            <p:nvPr/>
          </p:nvSpPr>
          <p:spPr>
            <a:xfrm>
              <a:off x="2421006" y="680720"/>
              <a:ext cx="2532684" cy="772160"/>
            </a:xfrm>
            <a:prstGeom prst="rect">
              <a:avLst/>
            </a:prstGeom>
            <a:solidFill>
              <a:schemeClr val="lt1"/>
            </a:solidFill>
            <a:ln cap="flat" cmpd="sng" w="25400">
              <a:solidFill>
                <a:srgbClr val="83B4C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6"/>
            <p:cNvSpPr txBox="1"/>
            <p:nvPr/>
          </p:nvSpPr>
          <p:spPr>
            <a:xfrm>
              <a:off x="2421006" y="680720"/>
              <a:ext cx="2532684" cy="772160"/>
            </a:xfrm>
            <a:prstGeom prst="rect">
              <a:avLst/>
            </a:prstGeom>
            <a:noFill/>
            <a:ln>
              <a:noFill/>
            </a:ln>
          </p:spPr>
          <p:txBody>
            <a:bodyPr anchorCtr="0" anchor="ctr" bIns="15225" lIns="15225" spcFirstLastPara="1" rIns="15225" wrap="square" tIns="15225">
              <a:noAutofit/>
            </a:bodyPr>
            <a:lstStyle/>
            <a:p>
              <a:pPr indent="0" lvl="0" marL="0" marR="0" rtl="0" algn="ctr">
                <a:lnSpc>
                  <a:spcPct val="90000"/>
                </a:lnSpc>
                <a:spcBef>
                  <a:spcPts val="0"/>
                </a:spcBef>
                <a:spcAft>
                  <a:spcPts val="0"/>
                </a:spcAft>
                <a:buClr>
                  <a:schemeClr val="lt1"/>
                </a:buClr>
                <a:buSzPts val="2400"/>
                <a:buFont typeface="Calibri"/>
                <a:buNone/>
              </a:pPr>
              <a:r>
                <a:rPr b="1" lang="en-US" sz="2400">
                  <a:solidFill>
                    <a:schemeClr val="lt1"/>
                  </a:solidFill>
                  <a:latin typeface="Calibri"/>
                  <a:ea typeface="Calibri"/>
                  <a:cs typeface="Calibri"/>
                  <a:sym typeface="Calibri"/>
                </a:rPr>
                <a:t>Leaky Gut</a:t>
              </a:r>
              <a:endParaRPr/>
            </a:p>
          </p:txBody>
        </p:sp>
        <p:sp>
          <p:nvSpPr>
            <p:cNvPr id="117" name="Google Shape;117;p6"/>
            <p:cNvSpPr/>
            <p:nvPr/>
          </p:nvSpPr>
          <p:spPr>
            <a:xfrm>
              <a:off x="2421006" y="1645920"/>
              <a:ext cx="2532684" cy="772160"/>
            </a:xfrm>
            <a:prstGeom prst="rect">
              <a:avLst/>
            </a:prstGeom>
            <a:solidFill>
              <a:schemeClr val="lt1"/>
            </a:solidFill>
            <a:ln cap="flat" cmpd="sng" w="25400">
              <a:solidFill>
                <a:srgbClr val="83B4C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6"/>
            <p:cNvSpPr txBox="1"/>
            <p:nvPr/>
          </p:nvSpPr>
          <p:spPr>
            <a:xfrm>
              <a:off x="2421006" y="1645920"/>
              <a:ext cx="2532684" cy="772160"/>
            </a:xfrm>
            <a:prstGeom prst="rect">
              <a:avLst/>
            </a:prstGeom>
            <a:noFill/>
            <a:ln>
              <a:noFill/>
            </a:ln>
          </p:spPr>
          <p:txBody>
            <a:bodyPr anchorCtr="0" anchor="ctr" bIns="15225" lIns="15225" spcFirstLastPara="1" rIns="15225" wrap="square" tIns="15225">
              <a:noAutofit/>
            </a:bodyPr>
            <a:lstStyle/>
            <a:p>
              <a:pPr indent="0" lvl="0" marL="0" marR="0" rtl="0" algn="ctr">
                <a:lnSpc>
                  <a:spcPct val="90000"/>
                </a:lnSpc>
                <a:spcBef>
                  <a:spcPts val="0"/>
                </a:spcBef>
                <a:spcAft>
                  <a:spcPts val="0"/>
                </a:spcAft>
                <a:buClr>
                  <a:schemeClr val="lt1"/>
                </a:buClr>
                <a:buSzPts val="2400"/>
                <a:buFont typeface="Calibri"/>
                <a:buNone/>
              </a:pPr>
              <a:r>
                <a:rPr b="1" lang="en-US" sz="2400">
                  <a:solidFill>
                    <a:schemeClr val="lt1"/>
                  </a:solidFill>
                  <a:latin typeface="Calibri"/>
                  <a:ea typeface="Calibri"/>
                  <a:cs typeface="Calibri"/>
                  <a:sym typeface="Calibri"/>
                </a:rPr>
                <a:t>Immune response</a:t>
              </a:r>
              <a:endParaRPr/>
            </a:p>
          </p:txBody>
        </p:sp>
        <p:sp>
          <p:nvSpPr>
            <p:cNvPr id="119" name="Google Shape;119;p6"/>
            <p:cNvSpPr/>
            <p:nvPr/>
          </p:nvSpPr>
          <p:spPr>
            <a:xfrm>
              <a:off x="2421006" y="2611119"/>
              <a:ext cx="2532684" cy="772160"/>
            </a:xfrm>
            <a:prstGeom prst="rect">
              <a:avLst/>
            </a:prstGeom>
            <a:solidFill>
              <a:schemeClr val="lt1"/>
            </a:solidFill>
            <a:ln cap="flat" cmpd="sng" w="25400">
              <a:solidFill>
                <a:srgbClr val="83B4C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6"/>
            <p:cNvSpPr txBox="1"/>
            <p:nvPr/>
          </p:nvSpPr>
          <p:spPr>
            <a:xfrm>
              <a:off x="2421006" y="2611119"/>
              <a:ext cx="2532684" cy="772160"/>
            </a:xfrm>
            <a:prstGeom prst="rect">
              <a:avLst/>
            </a:prstGeom>
            <a:noFill/>
            <a:ln>
              <a:noFill/>
            </a:ln>
          </p:spPr>
          <p:txBody>
            <a:bodyPr anchorCtr="0" anchor="ctr" bIns="15225" lIns="15225" spcFirstLastPara="1" rIns="15225" wrap="square" tIns="15225">
              <a:noAutofit/>
            </a:bodyPr>
            <a:lstStyle/>
            <a:p>
              <a:pPr indent="0" lvl="0" marL="0" marR="0" rtl="0" algn="ctr">
                <a:lnSpc>
                  <a:spcPct val="90000"/>
                </a:lnSpc>
                <a:spcBef>
                  <a:spcPts val="0"/>
                </a:spcBef>
                <a:spcAft>
                  <a:spcPts val="0"/>
                </a:spcAft>
                <a:buClr>
                  <a:schemeClr val="lt1"/>
                </a:buClr>
                <a:buSzPts val="2400"/>
                <a:buFont typeface="Calibri"/>
                <a:buNone/>
              </a:pPr>
              <a:r>
                <a:rPr b="1" lang="en-US" sz="2400">
                  <a:solidFill>
                    <a:schemeClr val="lt1"/>
                  </a:solidFill>
                  <a:latin typeface="Calibri"/>
                  <a:ea typeface="Calibri"/>
                  <a:cs typeface="Calibri"/>
                  <a:sym typeface="Calibri"/>
                </a:rPr>
                <a:t>Bile acid metabolism</a:t>
              </a:r>
              <a:endParaRPr/>
            </a:p>
          </p:txBody>
        </p:sp>
      </p:grpSp>
      <p:grpSp>
        <p:nvGrpSpPr>
          <p:cNvPr id="121" name="Google Shape;121;p6"/>
          <p:cNvGrpSpPr/>
          <p:nvPr/>
        </p:nvGrpSpPr>
        <p:grpSpPr>
          <a:xfrm>
            <a:off x="1081650" y="1773485"/>
            <a:ext cx="2804237" cy="3756374"/>
            <a:chOff x="6012160" y="1766837"/>
            <a:chExt cx="2804237" cy="3756374"/>
          </a:xfrm>
        </p:grpSpPr>
        <p:pic>
          <p:nvPicPr>
            <p:cNvPr id="122" name="Google Shape;122;p6"/>
            <p:cNvPicPr preferRelativeResize="0"/>
            <p:nvPr/>
          </p:nvPicPr>
          <p:blipFill rotWithShape="1">
            <a:blip r:embed="rId3">
              <a:alphaModFix/>
            </a:blip>
            <a:srcRect b="0" l="0" r="0" t="0"/>
            <a:stretch/>
          </p:blipFill>
          <p:spPr>
            <a:xfrm>
              <a:off x="6012160" y="1766837"/>
              <a:ext cx="2804237" cy="3756374"/>
            </a:xfrm>
            <a:prstGeom prst="rect">
              <a:avLst/>
            </a:prstGeom>
            <a:noFill/>
            <a:ln>
              <a:noFill/>
            </a:ln>
          </p:spPr>
        </p:pic>
        <p:sp>
          <p:nvSpPr>
            <p:cNvPr id="123" name="Google Shape;123;p6"/>
            <p:cNvSpPr txBox="1"/>
            <p:nvPr/>
          </p:nvSpPr>
          <p:spPr>
            <a:xfrm>
              <a:off x="6444208" y="3356992"/>
              <a:ext cx="2232248" cy="954107"/>
            </a:xfrm>
            <a:prstGeom prst="rect">
              <a:avLst/>
            </a:prstGeom>
            <a:solidFill>
              <a:srgbClr val="D4D4D4">
                <a:alpha val="47843"/>
              </a:srgbClr>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800">
                  <a:solidFill>
                    <a:srgbClr val="000000"/>
                  </a:solidFill>
                  <a:latin typeface="Arial"/>
                  <a:ea typeface="Arial"/>
                  <a:cs typeface="Arial"/>
                  <a:sym typeface="Arial"/>
                </a:rPr>
                <a:t>PSC Microbiome</a:t>
              </a:r>
              <a:endParaRPr/>
            </a:p>
          </p:txBody>
        </p:sp>
      </p:grpSp>
      <p:sp>
        <p:nvSpPr>
          <p:cNvPr id="124" name="Google Shape;124;p6"/>
          <p:cNvSpPr txBox="1"/>
          <p:nvPr/>
        </p:nvSpPr>
        <p:spPr>
          <a:xfrm>
            <a:off x="0" y="6367559"/>
            <a:ext cx="2974694"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lang="en-US" sz="700">
                <a:solidFill>
                  <a:schemeClr val="lt1"/>
                </a:solidFill>
                <a:latin typeface="Arial"/>
                <a:ea typeface="Arial"/>
                <a:cs typeface="Arial"/>
                <a:sym typeface="Arial"/>
              </a:rPr>
              <a:t>Li et al. </a:t>
            </a:r>
            <a:r>
              <a:rPr b="0" i="1" lang="en-US" sz="700">
                <a:solidFill>
                  <a:schemeClr val="lt1"/>
                </a:solidFill>
                <a:latin typeface="Arial"/>
                <a:ea typeface="Arial"/>
                <a:cs typeface="Arial"/>
                <a:sym typeface="Arial"/>
              </a:rPr>
              <a:t>World J Gastroenterol</a:t>
            </a:r>
            <a:r>
              <a:rPr b="0" lang="en-US" sz="700">
                <a:solidFill>
                  <a:schemeClr val="lt1"/>
                </a:solidFill>
                <a:latin typeface="Arial"/>
                <a:ea typeface="Arial"/>
                <a:cs typeface="Arial"/>
                <a:sym typeface="Arial"/>
              </a:rPr>
              <a:t>. 2022</a:t>
            </a:r>
            <a:endParaRPr/>
          </a:p>
          <a:p>
            <a:pPr indent="0" lvl="0" marL="0" marR="0" rtl="0" algn="l">
              <a:spcBef>
                <a:spcPts val="0"/>
              </a:spcBef>
              <a:spcAft>
                <a:spcPts val="0"/>
              </a:spcAft>
              <a:buNone/>
            </a:pPr>
            <a:r>
              <a:rPr b="0" lang="en-US" sz="700">
                <a:solidFill>
                  <a:schemeClr val="lt1"/>
                </a:solidFill>
                <a:latin typeface="Arial"/>
                <a:ea typeface="Arial"/>
                <a:cs typeface="Arial"/>
                <a:sym typeface="Arial"/>
              </a:rPr>
              <a:t>Quraishi et al. </a:t>
            </a:r>
            <a:r>
              <a:rPr b="0" i="1" lang="en-US" sz="700">
                <a:solidFill>
                  <a:schemeClr val="lt1"/>
                </a:solidFill>
                <a:latin typeface="Arial"/>
                <a:ea typeface="Arial"/>
                <a:cs typeface="Arial"/>
                <a:sym typeface="Arial"/>
              </a:rPr>
              <a:t>J Crohns Colitis</a:t>
            </a:r>
            <a:r>
              <a:rPr b="0" lang="en-US" sz="700">
                <a:solidFill>
                  <a:schemeClr val="lt1"/>
                </a:solidFill>
                <a:latin typeface="Arial"/>
                <a:ea typeface="Arial"/>
                <a:cs typeface="Arial"/>
                <a:sym typeface="Arial"/>
              </a:rPr>
              <a:t>. 2020</a:t>
            </a:r>
            <a:endParaRPr/>
          </a:p>
          <a:p>
            <a:pPr indent="0" lvl="0" marL="0" marR="0" rtl="0" algn="l">
              <a:spcBef>
                <a:spcPts val="0"/>
              </a:spcBef>
              <a:spcAft>
                <a:spcPts val="0"/>
              </a:spcAft>
              <a:buNone/>
            </a:pPr>
            <a:r>
              <a:rPr b="0" lang="en-US" sz="700">
                <a:solidFill>
                  <a:schemeClr val="lt1"/>
                </a:solidFill>
                <a:latin typeface="Arial"/>
                <a:ea typeface="Arial"/>
                <a:cs typeface="Arial"/>
                <a:sym typeface="Arial"/>
              </a:rPr>
              <a:t>Trivedi et al. </a:t>
            </a:r>
            <a:r>
              <a:rPr b="0" i="1" lang="en-US" sz="700">
                <a:solidFill>
                  <a:schemeClr val="lt1"/>
                </a:solidFill>
                <a:latin typeface="Arial"/>
                <a:ea typeface="Arial"/>
                <a:cs typeface="Arial"/>
                <a:sym typeface="Arial"/>
              </a:rPr>
              <a:t>Gut</a:t>
            </a:r>
            <a:r>
              <a:rPr b="0" lang="en-US" sz="700">
                <a:solidFill>
                  <a:schemeClr val="lt1"/>
                </a:solidFill>
                <a:latin typeface="Arial"/>
                <a:ea typeface="Arial"/>
                <a:cs typeface="Arial"/>
                <a:sym typeface="Arial"/>
              </a:rPr>
              <a:t>. 2018</a:t>
            </a:r>
            <a:endParaRPr/>
          </a:p>
          <a:p>
            <a:pPr indent="0" lvl="0" marL="0" marR="0" rtl="0" algn="l">
              <a:spcBef>
                <a:spcPts val="0"/>
              </a:spcBef>
              <a:spcAft>
                <a:spcPts val="0"/>
              </a:spcAft>
              <a:buNone/>
            </a:pPr>
            <a:r>
              <a:rPr b="0" lang="en-US" sz="700">
                <a:solidFill>
                  <a:schemeClr val="lt1"/>
                </a:solidFill>
                <a:latin typeface="Arial"/>
                <a:ea typeface="Arial"/>
                <a:cs typeface="Arial"/>
                <a:sym typeface="Arial"/>
              </a:rPr>
              <a:t>Kummen et al. </a:t>
            </a:r>
            <a:r>
              <a:rPr b="0" i="1" lang="en-US" sz="700">
                <a:solidFill>
                  <a:schemeClr val="lt1"/>
                </a:solidFill>
                <a:latin typeface="Arial"/>
                <a:ea typeface="Arial"/>
                <a:cs typeface="Arial"/>
                <a:sym typeface="Arial"/>
              </a:rPr>
              <a:t>Gastroenterology</a:t>
            </a:r>
            <a:r>
              <a:rPr b="0" lang="en-US" sz="700">
                <a:solidFill>
                  <a:schemeClr val="lt1"/>
                </a:solidFill>
                <a:latin typeface="Arial"/>
                <a:ea typeface="Arial"/>
                <a:cs typeface="Arial"/>
                <a:sym typeface="Arial"/>
              </a:rPr>
              <a:t>. 2021</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grpSp>
        <p:nvGrpSpPr>
          <p:cNvPr id="129" name="Google Shape;129;p8"/>
          <p:cNvGrpSpPr/>
          <p:nvPr/>
        </p:nvGrpSpPr>
        <p:grpSpPr>
          <a:xfrm>
            <a:off x="2025528" y="2243150"/>
            <a:ext cx="3413700" cy="3173293"/>
            <a:chOff x="1050803" y="623478"/>
            <a:chExt cx="3413700" cy="3173293"/>
          </a:xfrm>
        </p:grpSpPr>
        <p:sp>
          <p:nvSpPr>
            <p:cNvPr id="130" name="Google Shape;130;p8"/>
            <p:cNvSpPr/>
            <p:nvPr/>
          </p:nvSpPr>
          <p:spPr>
            <a:xfrm>
              <a:off x="1822961" y="2210125"/>
              <a:ext cx="1087232" cy="787074"/>
            </a:xfrm>
            <a:custGeom>
              <a:rect b="b" l="l" r="r" t="t"/>
              <a:pathLst>
                <a:path extrusionOk="0" h="120000" w="120000">
                  <a:moveTo>
                    <a:pt x="0" y="0"/>
                  </a:moveTo>
                  <a:lnTo>
                    <a:pt x="60000" y="0"/>
                  </a:lnTo>
                  <a:lnTo>
                    <a:pt x="60000" y="120000"/>
                  </a:lnTo>
                  <a:lnTo>
                    <a:pt x="120000" y="120000"/>
                  </a:lnTo>
                </a:path>
              </a:pathLst>
            </a:custGeom>
            <a:noFill/>
            <a:ln cap="flat" cmpd="sng" w="25400">
              <a:solidFill>
                <a:srgbClr val="729EB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8"/>
            <p:cNvSpPr txBox="1"/>
            <p:nvPr/>
          </p:nvSpPr>
          <p:spPr>
            <a:xfrm>
              <a:off x="2333022" y="2570107"/>
              <a:ext cx="67111" cy="67111"/>
            </a:xfrm>
            <a:prstGeom prst="rect">
              <a:avLst/>
            </a:prstGeom>
            <a:noFill/>
            <a:ln>
              <a:noFill/>
            </a:ln>
          </p:spPr>
          <p:txBody>
            <a:bodyPr anchorCtr="0" anchor="ctr" bIns="0" lIns="12700" spcFirstLastPara="1" rIns="12700" wrap="square" tIns="0">
              <a:noAutofit/>
            </a:bodyPr>
            <a:lstStyle/>
            <a:p>
              <a:pPr indent="0" lvl="0" marL="0" marR="0" rtl="0" algn="ctr">
                <a:lnSpc>
                  <a:spcPct val="90000"/>
                </a:lnSpc>
                <a:spcBef>
                  <a:spcPts val="0"/>
                </a:spcBef>
                <a:spcAft>
                  <a:spcPts val="0"/>
                </a:spcAft>
                <a:buClr>
                  <a:schemeClr val="lt1"/>
                </a:buClr>
                <a:buSzPts val="500"/>
                <a:buFont typeface="Arial"/>
                <a:buNone/>
              </a:pPr>
              <a:r>
                <a:t/>
              </a:r>
              <a:endParaRPr b="1" sz="500">
                <a:solidFill>
                  <a:schemeClr val="lt1"/>
                </a:solidFill>
                <a:latin typeface="Arial"/>
                <a:ea typeface="Arial"/>
                <a:cs typeface="Arial"/>
                <a:sym typeface="Arial"/>
              </a:endParaRPr>
            </a:p>
          </p:txBody>
        </p:sp>
        <p:sp>
          <p:nvSpPr>
            <p:cNvPr id="132" name="Google Shape;132;p8"/>
            <p:cNvSpPr/>
            <p:nvPr/>
          </p:nvSpPr>
          <p:spPr>
            <a:xfrm>
              <a:off x="1822961" y="2032000"/>
              <a:ext cx="1087232" cy="178125"/>
            </a:xfrm>
            <a:custGeom>
              <a:rect b="b" l="l" r="r" t="t"/>
              <a:pathLst>
                <a:path extrusionOk="0" h="120000" w="120000">
                  <a:moveTo>
                    <a:pt x="0" y="120000"/>
                  </a:moveTo>
                  <a:lnTo>
                    <a:pt x="60000" y="120000"/>
                  </a:lnTo>
                  <a:lnTo>
                    <a:pt x="60000" y="0"/>
                  </a:lnTo>
                  <a:lnTo>
                    <a:pt x="120000" y="0"/>
                  </a:lnTo>
                </a:path>
              </a:pathLst>
            </a:custGeom>
            <a:noFill/>
            <a:ln cap="flat" cmpd="sng" w="25400">
              <a:solidFill>
                <a:srgbClr val="729EB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8"/>
            <p:cNvSpPr txBox="1"/>
            <p:nvPr/>
          </p:nvSpPr>
          <p:spPr>
            <a:xfrm>
              <a:off x="2339034" y="2093519"/>
              <a:ext cx="55086" cy="55086"/>
            </a:xfrm>
            <a:prstGeom prst="rect">
              <a:avLst/>
            </a:prstGeom>
            <a:noFill/>
            <a:ln>
              <a:noFill/>
            </a:ln>
          </p:spPr>
          <p:txBody>
            <a:bodyPr anchorCtr="0" anchor="ctr" bIns="0" lIns="12700" spcFirstLastPara="1" rIns="12700" wrap="square" tIns="0">
              <a:noAutofit/>
            </a:bodyPr>
            <a:lstStyle/>
            <a:p>
              <a:pPr indent="0" lvl="0" marL="0" marR="0" rtl="0" algn="ctr">
                <a:lnSpc>
                  <a:spcPct val="90000"/>
                </a:lnSpc>
                <a:spcBef>
                  <a:spcPts val="0"/>
                </a:spcBef>
                <a:spcAft>
                  <a:spcPts val="0"/>
                </a:spcAft>
                <a:buClr>
                  <a:schemeClr val="lt1"/>
                </a:buClr>
                <a:buSzPts val="500"/>
                <a:buFont typeface="Arial"/>
                <a:buNone/>
              </a:pPr>
              <a:r>
                <a:t/>
              </a:r>
              <a:endParaRPr b="1" sz="500">
                <a:solidFill>
                  <a:schemeClr val="lt1"/>
                </a:solidFill>
                <a:latin typeface="Arial"/>
                <a:ea typeface="Arial"/>
                <a:cs typeface="Arial"/>
                <a:sym typeface="Arial"/>
              </a:endParaRPr>
            </a:p>
          </p:txBody>
        </p:sp>
        <p:sp>
          <p:nvSpPr>
            <p:cNvPr id="134" name="Google Shape;134;p8"/>
            <p:cNvSpPr/>
            <p:nvPr/>
          </p:nvSpPr>
          <p:spPr>
            <a:xfrm>
              <a:off x="1822961" y="1066800"/>
              <a:ext cx="1087232" cy="1143325"/>
            </a:xfrm>
            <a:custGeom>
              <a:rect b="b" l="l" r="r" t="t"/>
              <a:pathLst>
                <a:path extrusionOk="0" h="120000" w="120000">
                  <a:moveTo>
                    <a:pt x="0" y="120000"/>
                  </a:moveTo>
                  <a:lnTo>
                    <a:pt x="60000" y="120000"/>
                  </a:lnTo>
                  <a:lnTo>
                    <a:pt x="60000" y="0"/>
                  </a:lnTo>
                  <a:lnTo>
                    <a:pt x="120000" y="0"/>
                  </a:lnTo>
                </a:path>
              </a:pathLst>
            </a:custGeom>
            <a:noFill/>
            <a:ln cap="flat" cmpd="sng" w="25400">
              <a:solidFill>
                <a:srgbClr val="729EB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8"/>
            <p:cNvSpPr txBox="1"/>
            <p:nvPr/>
          </p:nvSpPr>
          <p:spPr>
            <a:xfrm>
              <a:off x="2327134" y="1599019"/>
              <a:ext cx="78887" cy="78887"/>
            </a:xfrm>
            <a:prstGeom prst="rect">
              <a:avLst/>
            </a:prstGeom>
            <a:noFill/>
            <a:ln>
              <a:noFill/>
            </a:ln>
          </p:spPr>
          <p:txBody>
            <a:bodyPr anchorCtr="0" anchor="ctr" bIns="0" lIns="12700" spcFirstLastPara="1" rIns="12700" wrap="square" tIns="0">
              <a:noAutofit/>
            </a:bodyPr>
            <a:lstStyle/>
            <a:p>
              <a:pPr indent="0" lvl="0" marL="0" marR="0" rtl="0" algn="ctr">
                <a:lnSpc>
                  <a:spcPct val="90000"/>
                </a:lnSpc>
                <a:spcBef>
                  <a:spcPts val="0"/>
                </a:spcBef>
                <a:spcAft>
                  <a:spcPts val="0"/>
                </a:spcAft>
                <a:buClr>
                  <a:schemeClr val="lt1"/>
                </a:buClr>
                <a:buSzPts val="600"/>
                <a:buFont typeface="Arial"/>
                <a:buNone/>
              </a:pPr>
              <a:r>
                <a:t/>
              </a:r>
              <a:endParaRPr b="1" sz="600">
                <a:solidFill>
                  <a:schemeClr val="lt1"/>
                </a:solidFill>
                <a:latin typeface="Arial"/>
                <a:ea typeface="Arial"/>
                <a:cs typeface="Arial"/>
                <a:sym typeface="Arial"/>
              </a:endParaRPr>
            </a:p>
          </p:txBody>
        </p:sp>
        <p:sp>
          <p:nvSpPr>
            <p:cNvPr id="136" name="Google Shape;136;p8"/>
            <p:cNvSpPr/>
            <p:nvPr/>
          </p:nvSpPr>
          <p:spPr>
            <a:xfrm rot="-5400000">
              <a:off x="-149764" y="1824045"/>
              <a:ext cx="3173293" cy="772160"/>
            </a:xfrm>
            <a:prstGeom prst="rect">
              <a:avLst/>
            </a:prstGeom>
            <a:solidFill>
              <a:schemeClr val="lt1"/>
            </a:solidFill>
            <a:ln cap="flat" cmpd="sng" w="25400">
              <a:solidFill>
                <a:srgbClr val="83B4C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8"/>
            <p:cNvSpPr txBox="1"/>
            <p:nvPr/>
          </p:nvSpPr>
          <p:spPr>
            <a:xfrm rot="-5400000">
              <a:off x="-149764" y="1824045"/>
              <a:ext cx="3173293" cy="772160"/>
            </a:xfrm>
            <a:prstGeom prst="rect">
              <a:avLst/>
            </a:prstGeom>
            <a:noFill/>
            <a:ln>
              <a:noFill/>
            </a:ln>
          </p:spPr>
          <p:txBody>
            <a:bodyPr anchorCtr="0" anchor="ctr" bIns="33650" lIns="33650" spcFirstLastPara="1" rIns="33650" wrap="square" tIns="33650">
              <a:noAutofit/>
            </a:bodyPr>
            <a:lstStyle/>
            <a:p>
              <a:pPr indent="0" lvl="0" marL="0" marR="0" rtl="0" algn="ctr">
                <a:lnSpc>
                  <a:spcPct val="90000"/>
                </a:lnSpc>
                <a:spcBef>
                  <a:spcPts val="0"/>
                </a:spcBef>
                <a:spcAft>
                  <a:spcPts val="0"/>
                </a:spcAft>
                <a:buClr>
                  <a:schemeClr val="lt1"/>
                </a:buClr>
                <a:buSzPts val="5300"/>
                <a:buFont typeface="Arial"/>
                <a:buNone/>
              </a:pPr>
              <a:r>
                <a:t/>
              </a:r>
              <a:endParaRPr b="1" sz="5300">
                <a:solidFill>
                  <a:schemeClr val="lt1"/>
                </a:solidFill>
                <a:latin typeface="Arial"/>
                <a:ea typeface="Arial"/>
                <a:cs typeface="Arial"/>
                <a:sym typeface="Arial"/>
              </a:endParaRPr>
            </a:p>
          </p:txBody>
        </p:sp>
        <p:sp>
          <p:nvSpPr>
            <p:cNvPr id="138" name="Google Shape;138;p8"/>
            <p:cNvSpPr/>
            <p:nvPr/>
          </p:nvSpPr>
          <p:spPr>
            <a:xfrm>
              <a:off x="2910194" y="680720"/>
              <a:ext cx="1554308" cy="772160"/>
            </a:xfrm>
            <a:prstGeom prst="rect">
              <a:avLst/>
            </a:prstGeom>
            <a:solidFill>
              <a:schemeClr val="lt1"/>
            </a:solidFill>
            <a:ln cap="flat" cmpd="sng" w="25400">
              <a:solidFill>
                <a:srgbClr val="83B4C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8"/>
            <p:cNvSpPr txBox="1"/>
            <p:nvPr/>
          </p:nvSpPr>
          <p:spPr>
            <a:xfrm>
              <a:off x="2910194" y="680720"/>
              <a:ext cx="1554308" cy="772160"/>
            </a:xfrm>
            <a:prstGeom prst="rect">
              <a:avLst/>
            </a:prstGeom>
            <a:noFill/>
            <a:ln>
              <a:noFill/>
            </a:ln>
          </p:spPr>
          <p:txBody>
            <a:bodyPr anchorCtr="0" anchor="ctr" bIns="11425" lIns="11425" spcFirstLastPara="1" rIns="11425" wrap="square" tIns="11425">
              <a:noAutofit/>
            </a:bodyPr>
            <a:lstStyle/>
            <a:p>
              <a:pPr indent="0" lvl="0" marL="0" marR="0" rtl="0" algn="ctr">
                <a:lnSpc>
                  <a:spcPct val="90000"/>
                </a:lnSpc>
                <a:spcBef>
                  <a:spcPts val="0"/>
                </a:spcBef>
                <a:spcAft>
                  <a:spcPts val="0"/>
                </a:spcAft>
                <a:buClr>
                  <a:schemeClr val="lt1"/>
                </a:buClr>
                <a:buSzPts val="1800"/>
                <a:buFont typeface="Calibri"/>
                <a:buNone/>
              </a:pPr>
              <a:r>
                <a:rPr b="1" lang="en-US" sz="1800">
                  <a:solidFill>
                    <a:schemeClr val="lt1"/>
                  </a:solidFill>
                  <a:latin typeface="Calibri"/>
                  <a:ea typeface="Calibri"/>
                  <a:cs typeface="Calibri"/>
                  <a:sym typeface="Calibri"/>
                </a:rPr>
                <a:t>Leaky Gut</a:t>
              </a:r>
              <a:endParaRPr/>
            </a:p>
          </p:txBody>
        </p:sp>
        <p:sp>
          <p:nvSpPr>
            <p:cNvPr id="140" name="Google Shape;140;p8"/>
            <p:cNvSpPr/>
            <p:nvPr/>
          </p:nvSpPr>
          <p:spPr>
            <a:xfrm>
              <a:off x="2910194" y="1645920"/>
              <a:ext cx="1554308" cy="772160"/>
            </a:xfrm>
            <a:prstGeom prst="rect">
              <a:avLst/>
            </a:prstGeom>
            <a:solidFill>
              <a:schemeClr val="lt1"/>
            </a:solidFill>
            <a:ln cap="flat" cmpd="sng" w="25400">
              <a:solidFill>
                <a:srgbClr val="83B4C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8"/>
            <p:cNvSpPr txBox="1"/>
            <p:nvPr/>
          </p:nvSpPr>
          <p:spPr>
            <a:xfrm>
              <a:off x="2910194" y="1645920"/>
              <a:ext cx="1554308" cy="772160"/>
            </a:xfrm>
            <a:prstGeom prst="rect">
              <a:avLst/>
            </a:prstGeom>
            <a:noFill/>
            <a:ln>
              <a:noFill/>
            </a:ln>
          </p:spPr>
          <p:txBody>
            <a:bodyPr anchorCtr="0" anchor="ctr" bIns="11425" lIns="11425" spcFirstLastPara="1" rIns="11425" wrap="square" tIns="11425">
              <a:noAutofit/>
            </a:bodyPr>
            <a:lstStyle/>
            <a:p>
              <a:pPr indent="0" lvl="0" marL="0" marR="0" rtl="0" algn="ctr">
                <a:lnSpc>
                  <a:spcPct val="90000"/>
                </a:lnSpc>
                <a:spcBef>
                  <a:spcPts val="0"/>
                </a:spcBef>
                <a:spcAft>
                  <a:spcPts val="0"/>
                </a:spcAft>
                <a:buClr>
                  <a:schemeClr val="lt1"/>
                </a:buClr>
                <a:buSzPts val="1800"/>
                <a:buFont typeface="Calibri"/>
                <a:buNone/>
              </a:pPr>
              <a:r>
                <a:rPr b="1" lang="en-US" sz="1800">
                  <a:solidFill>
                    <a:schemeClr val="lt1"/>
                  </a:solidFill>
                  <a:latin typeface="Calibri"/>
                  <a:ea typeface="Calibri"/>
                  <a:cs typeface="Calibri"/>
                  <a:sym typeface="Calibri"/>
                </a:rPr>
                <a:t>Immune response</a:t>
              </a:r>
              <a:endParaRPr/>
            </a:p>
          </p:txBody>
        </p:sp>
        <p:sp>
          <p:nvSpPr>
            <p:cNvPr id="142" name="Google Shape;142;p8"/>
            <p:cNvSpPr/>
            <p:nvPr/>
          </p:nvSpPr>
          <p:spPr>
            <a:xfrm>
              <a:off x="2910194" y="2611119"/>
              <a:ext cx="1554308" cy="772160"/>
            </a:xfrm>
            <a:prstGeom prst="rect">
              <a:avLst/>
            </a:prstGeom>
            <a:solidFill>
              <a:schemeClr val="lt1"/>
            </a:solidFill>
            <a:ln cap="flat" cmpd="sng" w="25400">
              <a:solidFill>
                <a:srgbClr val="83B4C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8"/>
            <p:cNvSpPr txBox="1"/>
            <p:nvPr/>
          </p:nvSpPr>
          <p:spPr>
            <a:xfrm>
              <a:off x="2910194" y="2611119"/>
              <a:ext cx="1554308" cy="772160"/>
            </a:xfrm>
            <a:prstGeom prst="rect">
              <a:avLst/>
            </a:prstGeom>
            <a:noFill/>
            <a:ln>
              <a:noFill/>
            </a:ln>
          </p:spPr>
          <p:txBody>
            <a:bodyPr anchorCtr="0" anchor="ctr" bIns="11425" lIns="11425" spcFirstLastPara="1" rIns="11425" wrap="square" tIns="11425">
              <a:noAutofit/>
            </a:bodyPr>
            <a:lstStyle/>
            <a:p>
              <a:pPr indent="0" lvl="0" marL="0" marR="0" rtl="0" algn="ctr">
                <a:lnSpc>
                  <a:spcPct val="90000"/>
                </a:lnSpc>
                <a:spcBef>
                  <a:spcPts val="0"/>
                </a:spcBef>
                <a:spcAft>
                  <a:spcPts val="0"/>
                </a:spcAft>
                <a:buClr>
                  <a:schemeClr val="lt1"/>
                </a:buClr>
                <a:buSzPts val="1800"/>
                <a:buFont typeface="Calibri"/>
                <a:buNone/>
              </a:pPr>
              <a:r>
                <a:rPr b="1" lang="en-US" sz="1800">
                  <a:solidFill>
                    <a:schemeClr val="lt1"/>
                  </a:solidFill>
                  <a:latin typeface="Calibri"/>
                  <a:ea typeface="Calibri"/>
                  <a:cs typeface="Calibri"/>
                  <a:sym typeface="Calibri"/>
                </a:rPr>
                <a:t>Bile acid metabolism</a:t>
              </a:r>
              <a:endParaRPr/>
            </a:p>
          </p:txBody>
        </p:sp>
      </p:grpSp>
      <p:sp>
        <p:nvSpPr>
          <p:cNvPr id="144" name="Google Shape;144;p8"/>
          <p:cNvSpPr txBox="1"/>
          <p:nvPr>
            <p:ph type="title"/>
          </p:nvPr>
        </p:nvSpPr>
        <p:spPr>
          <a:xfrm>
            <a:off x="396875" y="476672"/>
            <a:ext cx="77724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PSC and The Gut Microbiome</a:t>
            </a:r>
            <a:endParaRPr/>
          </a:p>
        </p:txBody>
      </p:sp>
      <p:grpSp>
        <p:nvGrpSpPr>
          <p:cNvPr id="145" name="Google Shape;145;p8"/>
          <p:cNvGrpSpPr/>
          <p:nvPr/>
        </p:nvGrpSpPr>
        <p:grpSpPr>
          <a:xfrm>
            <a:off x="289562" y="1797826"/>
            <a:ext cx="2804237" cy="3756374"/>
            <a:chOff x="6012160" y="1766837"/>
            <a:chExt cx="2804237" cy="3756374"/>
          </a:xfrm>
        </p:grpSpPr>
        <p:pic>
          <p:nvPicPr>
            <p:cNvPr id="146" name="Google Shape;146;p8"/>
            <p:cNvPicPr preferRelativeResize="0"/>
            <p:nvPr/>
          </p:nvPicPr>
          <p:blipFill rotWithShape="1">
            <a:blip r:embed="rId3">
              <a:alphaModFix/>
            </a:blip>
            <a:srcRect b="0" l="0" r="0" t="0"/>
            <a:stretch/>
          </p:blipFill>
          <p:spPr>
            <a:xfrm>
              <a:off x="6012160" y="1766837"/>
              <a:ext cx="2804237" cy="3756374"/>
            </a:xfrm>
            <a:prstGeom prst="rect">
              <a:avLst/>
            </a:prstGeom>
            <a:noFill/>
            <a:ln>
              <a:noFill/>
            </a:ln>
          </p:spPr>
        </p:pic>
        <p:sp>
          <p:nvSpPr>
            <p:cNvPr id="147" name="Google Shape;147;p8"/>
            <p:cNvSpPr txBox="1"/>
            <p:nvPr/>
          </p:nvSpPr>
          <p:spPr>
            <a:xfrm>
              <a:off x="6444208" y="3356992"/>
              <a:ext cx="2232248" cy="954107"/>
            </a:xfrm>
            <a:prstGeom prst="rect">
              <a:avLst/>
            </a:prstGeom>
            <a:solidFill>
              <a:srgbClr val="D4D4D4">
                <a:alpha val="47843"/>
              </a:srgbClr>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800">
                  <a:solidFill>
                    <a:srgbClr val="000000"/>
                  </a:solidFill>
                  <a:latin typeface="Arial"/>
                  <a:ea typeface="Arial"/>
                  <a:cs typeface="Arial"/>
                  <a:sym typeface="Arial"/>
                </a:rPr>
                <a:t>PSC Microbiome</a:t>
              </a:r>
              <a:endParaRPr/>
            </a:p>
          </p:txBody>
        </p:sp>
      </p:grpSp>
      <p:grpSp>
        <p:nvGrpSpPr>
          <p:cNvPr id="148" name="Google Shape;148;p8"/>
          <p:cNvGrpSpPr/>
          <p:nvPr/>
        </p:nvGrpSpPr>
        <p:grpSpPr>
          <a:xfrm>
            <a:off x="5431069" y="2259294"/>
            <a:ext cx="3712931" cy="2800767"/>
            <a:chOff x="5431069" y="2259294"/>
            <a:chExt cx="3712931" cy="2800767"/>
          </a:xfrm>
        </p:grpSpPr>
        <p:sp>
          <p:nvSpPr>
            <p:cNvPr id="149" name="Google Shape;149;p8"/>
            <p:cNvSpPr/>
            <p:nvPr/>
          </p:nvSpPr>
          <p:spPr>
            <a:xfrm>
              <a:off x="5935125" y="2299065"/>
              <a:ext cx="2986293" cy="2690944"/>
            </a:xfrm>
            <a:prstGeom prst="rect">
              <a:avLst/>
            </a:prstGeom>
            <a:solidFill>
              <a:schemeClr val="lt1"/>
            </a:solidFill>
            <a:ln cap="flat" cmpd="sng" w="25400">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2800"/>
                <a:buFont typeface="Arial"/>
                <a:buNone/>
              </a:pPr>
              <a:r>
                <a:t/>
              </a:r>
              <a:endParaRPr b="1" i="0" sz="2800" u="none" cap="none" strike="noStrike">
                <a:solidFill>
                  <a:schemeClr val="lt1"/>
                </a:solidFill>
                <a:latin typeface="Arial"/>
                <a:ea typeface="Arial"/>
                <a:cs typeface="Arial"/>
                <a:sym typeface="Arial"/>
              </a:endParaRPr>
            </a:p>
          </p:txBody>
        </p:sp>
        <p:cxnSp>
          <p:nvCxnSpPr>
            <p:cNvPr id="150" name="Google Shape;150;p8"/>
            <p:cNvCxnSpPr/>
            <p:nvPr/>
          </p:nvCxnSpPr>
          <p:spPr>
            <a:xfrm>
              <a:off x="5431069" y="3637357"/>
              <a:ext cx="504056" cy="0"/>
            </a:xfrm>
            <a:prstGeom prst="straightConnector1">
              <a:avLst/>
            </a:prstGeom>
            <a:noFill/>
            <a:ln cap="flat" cmpd="sng" w="28575">
              <a:solidFill>
                <a:schemeClr val="dk1"/>
              </a:solidFill>
              <a:prstDash val="solid"/>
              <a:round/>
              <a:headEnd len="sm" w="sm" type="none"/>
              <a:tailEnd len="med" w="med" type="triangle"/>
            </a:ln>
          </p:spPr>
        </p:cxnSp>
        <p:sp>
          <p:nvSpPr>
            <p:cNvPr id="151" name="Google Shape;151;p8"/>
            <p:cNvSpPr txBox="1"/>
            <p:nvPr/>
          </p:nvSpPr>
          <p:spPr>
            <a:xfrm>
              <a:off x="5969352" y="2259294"/>
              <a:ext cx="3174648" cy="280076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lang="en-US" sz="1600">
                  <a:solidFill>
                    <a:schemeClr val="dk2"/>
                  </a:solidFill>
                  <a:latin typeface="Calibri"/>
                  <a:ea typeface="Calibri"/>
                  <a:cs typeface="Calibri"/>
                  <a:sym typeface="Calibri"/>
                </a:rPr>
                <a:t>Increased ‘bad’ bacteria</a:t>
              </a:r>
              <a:endParaRPr/>
            </a:p>
            <a:p>
              <a:pPr indent="0" lvl="0" marL="0" marR="0" rtl="0" algn="l">
                <a:spcBef>
                  <a:spcPts val="0"/>
                </a:spcBef>
                <a:spcAft>
                  <a:spcPts val="0"/>
                </a:spcAft>
                <a:buNone/>
              </a:pPr>
              <a:r>
                <a:t/>
              </a:r>
              <a:endParaRPr b="0" sz="1600">
                <a:solidFill>
                  <a:schemeClr val="dk2"/>
                </a:solidFill>
                <a:latin typeface="Calibri"/>
                <a:ea typeface="Calibri"/>
                <a:cs typeface="Calibri"/>
                <a:sym typeface="Calibri"/>
              </a:endParaRPr>
            </a:p>
            <a:p>
              <a:pPr indent="-285750" lvl="0" marL="285750" marR="0" rtl="0" algn="l">
                <a:spcBef>
                  <a:spcPts val="0"/>
                </a:spcBef>
                <a:spcAft>
                  <a:spcPts val="0"/>
                </a:spcAft>
                <a:buClr>
                  <a:schemeClr val="dk2"/>
                </a:buClr>
                <a:buSzPts val="1600"/>
                <a:buFont typeface="Noto Sans Symbols"/>
                <a:buChar char="🡺"/>
              </a:pPr>
              <a:r>
                <a:rPr b="0" lang="en-US" sz="1600">
                  <a:solidFill>
                    <a:schemeClr val="dk2"/>
                  </a:solidFill>
                  <a:latin typeface="Calibri"/>
                  <a:ea typeface="Calibri"/>
                  <a:cs typeface="Calibri"/>
                  <a:sym typeface="Calibri"/>
                </a:rPr>
                <a:t>Generates fuel for specific proteins which are more abundant in PSC</a:t>
              </a:r>
              <a:endParaRPr/>
            </a:p>
            <a:p>
              <a:pPr indent="-184150" lvl="0" marL="285750" marR="0" rtl="0" algn="l">
                <a:spcBef>
                  <a:spcPts val="0"/>
                </a:spcBef>
                <a:spcAft>
                  <a:spcPts val="0"/>
                </a:spcAft>
                <a:buClr>
                  <a:schemeClr val="lt1"/>
                </a:buClr>
                <a:buSzPts val="1600"/>
                <a:buFont typeface="Noto Sans Symbols"/>
                <a:buNone/>
              </a:pPr>
              <a:r>
                <a:t/>
              </a:r>
              <a:endParaRPr b="0" sz="1600">
                <a:solidFill>
                  <a:schemeClr val="dk2"/>
                </a:solidFill>
                <a:latin typeface="Calibri"/>
                <a:ea typeface="Calibri"/>
                <a:cs typeface="Calibri"/>
                <a:sym typeface="Calibri"/>
              </a:endParaRPr>
            </a:p>
            <a:p>
              <a:pPr indent="-285750" lvl="0" marL="285750" marR="0" rtl="0" algn="l">
                <a:spcBef>
                  <a:spcPts val="0"/>
                </a:spcBef>
                <a:spcAft>
                  <a:spcPts val="0"/>
                </a:spcAft>
                <a:buClr>
                  <a:schemeClr val="dk2"/>
                </a:buClr>
                <a:buSzPts val="1600"/>
                <a:buFont typeface="Noto Sans Symbols"/>
                <a:buChar char="🡺"/>
              </a:pPr>
              <a:r>
                <a:rPr b="0" lang="en-US" sz="1600">
                  <a:solidFill>
                    <a:schemeClr val="dk2"/>
                  </a:solidFill>
                  <a:latin typeface="Calibri"/>
                  <a:ea typeface="Calibri"/>
                  <a:cs typeface="Calibri"/>
                  <a:sym typeface="Calibri"/>
                </a:rPr>
                <a:t>Draws pro-inflammatory immune cells from the gut into the liver</a:t>
              </a:r>
              <a:endParaRPr/>
            </a:p>
            <a:p>
              <a:pPr indent="-184150" lvl="0" marL="285750" marR="0" rtl="0" algn="l">
                <a:spcBef>
                  <a:spcPts val="0"/>
                </a:spcBef>
                <a:spcAft>
                  <a:spcPts val="0"/>
                </a:spcAft>
                <a:buClr>
                  <a:schemeClr val="lt1"/>
                </a:buClr>
                <a:buSzPts val="1600"/>
                <a:buFont typeface="Noto Sans Symbols"/>
                <a:buNone/>
              </a:pPr>
              <a:r>
                <a:t/>
              </a:r>
              <a:endParaRPr b="0" sz="1600">
                <a:solidFill>
                  <a:schemeClr val="dk2"/>
                </a:solidFill>
                <a:latin typeface="Calibri"/>
                <a:ea typeface="Calibri"/>
                <a:cs typeface="Calibri"/>
                <a:sym typeface="Calibri"/>
              </a:endParaRPr>
            </a:p>
            <a:p>
              <a:pPr indent="-285750" lvl="0" marL="285750" marR="0" rtl="0" algn="l">
                <a:spcBef>
                  <a:spcPts val="0"/>
                </a:spcBef>
                <a:spcAft>
                  <a:spcPts val="0"/>
                </a:spcAft>
                <a:buClr>
                  <a:schemeClr val="dk2"/>
                </a:buClr>
                <a:buSzPts val="1600"/>
                <a:buFont typeface="Noto Sans Symbols"/>
                <a:buChar char="🡺"/>
              </a:pPr>
              <a:r>
                <a:rPr b="0" lang="en-US" sz="1600">
                  <a:solidFill>
                    <a:schemeClr val="dk2"/>
                  </a:solidFill>
                  <a:latin typeface="Calibri"/>
                  <a:ea typeface="Calibri"/>
                  <a:cs typeface="Calibri"/>
                  <a:sym typeface="Calibri"/>
                </a:rPr>
                <a:t>Inflammation!</a:t>
              </a:r>
              <a:endParaRPr/>
            </a:p>
          </p:txBody>
        </p:sp>
      </p:grpSp>
      <p:sp>
        <p:nvSpPr>
          <p:cNvPr id="152" name="Google Shape;152;p8"/>
          <p:cNvSpPr txBox="1"/>
          <p:nvPr/>
        </p:nvSpPr>
        <p:spPr>
          <a:xfrm>
            <a:off x="0" y="6367559"/>
            <a:ext cx="2974694"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lang="en-US" sz="700">
                <a:solidFill>
                  <a:schemeClr val="lt1"/>
                </a:solidFill>
                <a:latin typeface="Arial"/>
                <a:ea typeface="Arial"/>
                <a:cs typeface="Arial"/>
                <a:sym typeface="Arial"/>
              </a:rPr>
              <a:t>Li et al. </a:t>
            </a:r>
            <a:r>
              <a:rPr b="0" i="1" lang="en-US" sz="700">
                <a:solidFill>
                  <a:schemeClr val="lt1"/>
                </a:solidFill>
                <a:latin typeface="Arial"/>
                <a:ea typeface="Arial"/>
                <a:cs typeface="Arial"/>
                <a:sym typeface="Arial"/>
              </a:rPr>
              <a:t>World J Gastroenterol</a:t>
            </a:r>
            <a:r>
              <a:rPr b="0" lang="en-US" sz="700">
                <a:solidFill>
                  <a:schemeClr val="lt1"/>
                </a:solidFill>
                <a:latin typeface="Arial"/>
                <a:ea typeface="Arial"/>
                <a:cs typeface="Arial"/>
                <a:sym typeface="Arial"/>
              </a:rPr>
              <a:t>. 2022</a:t>
            </a:r>
            <a:endParaRPr/>
          </a:p>
          <a:p>
            <a:pPr indent="0" lvl="0" marL="0" marR="0" rtl="0" algn="l">
              <a:spcBef>
                <a:spcPts val="0"/>
              </a:spcBef>
              <a:spcAft>
                <a:spcPts val="0"/>
              </a:spcAft>
              <a:buNone/>
            </a:pPr>
            <a:r>
              <a:rPr b="0" lang="en-US" sz="700">
                <a:solidFill>
                  <a:schemeClr val="lt1"/>
                </a:solidFill>
                <a:latin typeface="Arial"/>
                <a:ea typeface="Arial"/>
                <a:cs typeface="Arial"/>
                <a:sym typeface="Arial"/>
              </a:rPr>
              <a:t>Quraishi et al. </a:t>
            </a:r>
            <a:r>
              <a:rPr b="0" i="1" lang="en-US" sz="700">
                <a:solidFill>
                  <a:schemeClr val="lt1"/>
                </a:solidFill>
                <a:latin typeface="Arial"/>
                <a:ea typeface="Arial"/>
                <a:cs typeface="Arial"/>
                <a:sym typeface="Arial"/>
              </a:rPr>
              <a:t>J Crohns Colitis</a:t>
            </a:r>
            <a:r>
              <a:rPr b="0" lang="en-US" sz="700">
                <a:solidFill>
                  <a:schemeClr val="lt1"/>
                </a:solidFill>
                <a:latin typeface="Arial"/>
                <a:ea typeface="Arial"/>
                <a:cs typeface="Arial"/>
                <a:sym typeface="Arial"/>
              </a:rPr>
              <a:t>. 2020</a:t>
            </a:r>
            <a:endParaRPr/>
          </a:p>
          <a:p>
            <a:pPr indent="0" lvl="0" marL="0" marR="0" rtl="0" algn="l">
              <a:spcBef>
                <a:spcPts val="0"/>
              </a:spcBef>
              <a:spcAft>
                <a:spcPts val="0"/>
              </a:spcAft>
              <a:buNone/>
            </a:pPr>
            <a:r>
              <a:rPr b="0" lang="en-US" sz="700">
                <a:solidFill>
                  <a:schemeClr val="lt1"/>
                </a:solidFill>
                <a:latin typeface="Arial"/>
                <a:ea typeface="Arial"/>
                <a:cs typeface="Arial"/>
                <a:sym typeface="Arial"/>
              </a:rPr>
              <a:t>Trivedi et al. </a:t>
            </a:r>
            <a:r>
              <a:rPr b="0" i="1" lang="en-US" sz="700">
                <a:solidFill>
                  <a:schemeClr val="lt1"/>
                </a:solidFill>
                <a:latin typeface="Arial"/>
                <a:ea typeface="Arial"/>
                <a:cs typeface="Arial"/>
                <a:sym typeface="Arial"/>
              </a:rPr>
              <a:t>Gut</a:t>
            </a:r>
            <a:r>
              <a:rPr b="0" lang="en-US" sz="700">
                <a:solidFill>
                  <a:schemeClr val="lt1"/>
                </a:solidFill>
                <a:latin typeface="Arial"/>
                <a:ea typeface="Arial"/>
                <a:cs typeface="Arial"/>
                <a:sym typeface="Arial"/>
              </a:rPr>
              <a:t>. 2018</a:t>
            </a:r>
            <a:endParaRPr/>
          </a:p>
          <a:p>
            <a:pPr indent="0" lvl="0" marL="0" marR="0" rtl="0" algn="l">
              <a:spcBef>
                <a:spcPts val="0"/>
              </a:spcBef>
              <a:spcAft>
                <a:spcPts val="0"/>
              </a:spcAft>
              <a:buNone/>
            </a:pPr>
            <a:r>
              <a:rPr b="0" lang="en-US" sz="700">
                <a:solidFill>
                  <a:schemeClr val="lt1"/>
                </a:solidFill>
                <a:latin typeface="Arial"/>
                <a:ea typeface="Arial"/>
                <a:cs typeface="Arial"/>
                <a:sym typeface="Arial"/>
              </a:rPr>
              <a:t>Kummen et al. </a:t>
            </a:r>
            <a:r>
              <a:rPr b="0" i="1" lang="en-US" sz="700">
                <a:solidFill>
                  <a:schemeClr val="lt1"/>
                </a:solidFill>
                <a:latin typeface="Arial"/>
                <a:ea typeface="Arial"/>
                <a:cs typeface="Arial"/>
                <a:sym typeface="Arial"/>
              </a:rPr>
              <a:t>Gastroenterology</a:t>
            </a:r>
            <a:r>
              <a:rPr b="0" lang="en-US" sz="700">
                <a:solidFill>
                  <a:schemeClr val="lt1"/>
                </a:solidFill>
                <a:latin typeface="Arial"/>
                <a:ea typeface="Arial"/>
                <a:cs typeface="Arial"/>
                <a:sym typeface="Arial"/>
              </a:rPr>
              <a:t>. 2021</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8"/>
                                        </p:tgtEl>
                                        <p:attrNameLst>
                                          <p:attrName>style.visibility</p:attrName>
                                        </p:attrNameLst>
                                      </p:cBhvr>
                                      <p:to>
                                        <p:strVal val="visible"/>
                                      </p:to>
                                    </p:set>
                                    <p:animEffect filter="fade" transition="in">
                                      <p:cBhvr>
                                        <p:cTn dur="500"/>
                                        <p:tgtEl>
                                          <p:spTgt spid="14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grpSp>
        <p:nvGrpSpPr>
          <p:cNvPr id="157" name="Google Shape;157;p9"/>
          <p:cNvGrpSpPr/>
          <p:nvPr/>
        </p:nvGrpSpPr>
        <p:grpSpPr>
          <a:xfrm>
            <a:off x="2025528" y="2243150"/>
            <a:ext cx="3413700" cy="3173293"/>
            <a:chOff x="1050803" y="623478"/>
            <a:chExt cx="3413700" cy="3173293"/>
          </a:xfrm>
        </p:grpSpPr>
        <p:sp>
          <p:nvSpPr>
            <p:cNvPr id="158" name="Google Shape;158;p9"/>
            <p:cNvSpPr/>
            <p:nvPr/>
          </p:nvSpPr>
          <p:spPr>
            <a:xfrm>
              <a:off x="1822961" y="2210125"/>
              <a:ext cx="1087232" cy="787074"/>
            </a:xfrm>
            <a:custGeom>
              <a:rect b="b" l="l" r="r" t="t"/>
              <a:pathLst>
                <a:path extrusionOk="0" h="120000" w="120000">
                  <a:moveTo>
                    <a:pt x="0" y="0"/>
                  </a:moveTo>
                  <a:lnTo>
                    <a:pt x="60000" y="0"/>
                  </a:lnTo>
                  <a:lnTo>
                    <a:pt x="60000" y="120000"/>
                  </a:lnTo>
                  <a:lnTo>
                    <a:pt x="120000" y="120000"/>
                  </a:lnTo>
                </a:path>
              </a:pathLst>
            </a:custGeom>
            <a:noFill/>
            <a:ln cap="flat" cmpd="sng" w="25400">
              <a:solidFill>
                <a:srgbClr val="729EB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9"/>
            <p:cNvSpPr txBox="1"/>
            <p:nvPr/>
          </p:nvSpPr>
          <p:spPr>
            <a:xfrm>
              <a:off x="2333022" y="2570107"/>
              <a:ext cx="67111" cy="67111"/>
            </a:xfrm>
            <a:prstGeom prst="rect">
              <a:avLst/>
            </a:prstGeom>
            <a:noFill/>
            <a:ln>
              <a:noFill/>
            </a:ln>
          </p:spPr>
          <p:txBody>
            <a:bodyPr anchorCtr="0" anchor="ctr" bIns="0" lIns="12700" spcFirstLastPara="1" rIns="12700" wrap="square" tIns="0">
              <a:noAutofit/>
            </a:bodyPr>
            <a:lstStyle/>
            <a:p>
              <a:pPr indent="0" lvl="0" marL="0" marR="0" rtl="0" algn="ctr">
                <a:lnSpc>
                  <a:spcPct val="90000"/>
                </a:lnSpc>
                <a:spcBef>
                  <a:spcPts val="0"/>
                </a:spcBef>
                <a:spcAft>
                  <a:spcPts val="0"/>
                </a:spcAft>
                <a:buClr>
                  <a:schemeClr val="lt1"/>
                </a:buClr>
                <a:buSzPts val="500"/>
                <a:buFont typeface="Arial"/>
                <a:buNone/>
              </a:pPr>
              <a:r>
                <a:t/>
              </a:r>
              <a:endParaRPr b="1" sz="500">
                <a:solidFill>
                  <a:schemeClr val="lt1"/>
                </a:solidFill>
                <a:latin typeface="Arial"/>
                <a:ea typeface="Arial"/>
                <a:cs typeface="Arial"/>
                <a:sym typeface="Arial"/>
              </a:endParaRPr>
            </a:p>
          </p:txBody>
        </p:sp>
        <p:sp>
          <p:nvSpPr>
            <p:cNvPr id="160" name="Google Shape;160;p9"/>
            <p:cNvSpPr/>
            <p:nvPr/>
          </p:nvSpPr>
          <p:spPr>
            <a:xfrm>
              <a:off x="1822961" y="2032000"/>
              <a:ext cx="1087232" cy="178125"/>
            </a:xfrm>
            <a:custGeom>
              <a:rect b="b" l="l" r="r" t="t"/>
              <a:pathLst>
                <a:path extrusionOk="0" h="120000" w="120000">
                  <a:moveTo>
                    <a:pt x="0" y="120000"/>
                  </a:moveTo>
                  <a:lnTo>
                    <a:pt x="60000" y="120000"/>
                  </a:lnTo>
                  <a:lnTo>
                    <a:pt x="60000" y="0"/>
                  </a:lnTo>
                  <a:lnTo>
                    <a:pt x="120000" y="0"/>
                  </a:lnTo>
                </a:path>
              </a:pathLst>
            </a:custGeom>
            <a:noFill/>
            <a:ln cap="flat" cmpd="sng" w="25400">
              <a:solidFill>
                <a:srgbClr val="729EB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9"/>
            <p:cNvSpPr txBox="1"/>
            <p:nvPr/>
          </p:nvSpPr>
          <p:spPr>
            <a:xfrm>
              <a:off x="2339034" y="2093519"/>
              <a:ext cx="55086" cy="55086"/>
            </a:xfrm>
            <a:prstGeom prst="rect">
              <a:avLst/>
            </a:prstGeom>
            <a:noFill/>
            <a:ln>
              <a:noFill/>
            </a:ln>
          </p:spPr>
          <p:txBody>
            <a:bodyPr anchorCtr="0" anchor="ctr" bIns="0" lIns="12700" spcFirstLastPara="1" rIns="12700" wrap="square" tIns="0">
              <a:noAutofit/>
            </a:bodyPr>
            <a:lstStyle/>
            <a:p>
              <a:pPr indent="0" lvl="0" marL="0" marR="0" rtl="0" algn="ctr">
                <a:lnSpc>
                  <a:spcPct val="90000"/>
                </a:lnSpc>
                <a:spcBef>
                  <a:spcPts val="0"/>
                </a:spcBef>
                <a:spcAft>
                  <a:spcPts val="0"/>
                </a:spcAft>
                <a:buClr>
                  <a:schemeClr val="lt1"/>
                </a:buClr>
                <a:buSzPts val="500"/>
                <a:buFont typeface="Arial"/>
                <a:buNone/>
              </a:pPr>
              <a:r>
                <a:t/>
              </a:r>
              <a:endParaRPr b="1" sz="500">
                <a:solidFill>
                  <a:schemeClr val="lt1"/>
                </a:solidFill>
                <a:latin typeface="Arial"/>
                <a:ea typeface="Arial"/>
                <a:cs typeface="Arial"/>
                <a:sym typeface="Arial"/>
              </a:endParaRPr>
            </a:p>
          </p:txBody>
        </p:sp>
        <p:sp>
          <p:nvSpPr>
            <p:cNvPr id="162" name="Google Shape;162;p9"/>
            <p:cNvSpPr/>
            <p:nvPr/>
          </p:nvSpPr>
          <p:spPr>
            <a:xfrm>
              <a:off x="1822961" y="1066800"/>
              <a:ext cx="1087232" cy="1143325"/>
            </a:xfrm>
            <a:custGeom>
              <a:rect b="b" l="l" r="r" t="t"/>
              <a:pathLst>
                <a:path extrusionOk="0" h="120000" w="120000">
                  <a:moveTo>
                    <a:pt x="0" y="120000"/>
                  </a:moveTo>
                  <a:lnTo>
                    <a:pt x="60000" y="120000"/>
                  </a:lnTo>
                  <a:lnTo>
                    <a:pt x="60000" y="0"/>
                  </a:lnTo>
                  <a:lnTo>
                    <a:pt x="120000" y="0"/>
                  </a:lnTo>
                </a:path>
              </a:pathLst>
            </a:custGeom>
            <a:noFill/>
            <a:ln cap="flat" cmpd="sng" w="25400">
              <a:solidFill>
                <a:srgbClr val="729EB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9"/>
            <p:cNvSpPr txBox="1"/>
            <p:nvPr/>
          </p:nvSpPr>
          <p:spPr>
            <a:xfrm>
              <a:off x="2327134" y="1599019"/>
              <a:ext cx="78887" cy="78887"/>
            </a:xfrm>
            <a:prstGeom prst="rect">
              <a:avLst/>
            </a:prstGeom>
            <a:noFill/>
            <a:ln>
              <a:noFill/>
            </a:ln>
          </p:spPr>
          <p:txBody>
            <a:bodyPr anchorCtr="0" anchor="ctr" bIns="0" lIns="12700" spcFirstLastPara="1" rIns="12700" wrap="square" tIns="0">
              <a:noAutofit/>
            </a:bodyPr>
            <a:lstStyle/>
            <a:p>
              <a:pPr indent="0" lvl="0" marL="0" marR="0" rtl="0" algn="ctr">
                <a:lnSpc>
                  <a:spcPct val="90000"/>
                </a:lnSpc>
                <a:spcBef>
                  <a:spcPts val="0"/>
                </a:spcBef>
                <a:spcAft>
                  <a:spcPts val="0"/>
                </a:spcAft>
                <a:buClr>
                  <a:schemeClr val="lt1"/>
                </a:buClr>
                <a:buSzPts val="600"/>
                <a:buFont typeface="Arial"/>
                <a:buNone/>
              </a:pPr>
              <a:r>
                <a:t/>
              </a:r>
              <a:endParaRPr b="1" sz="600">
                <a:solidFill>
                  <a:schemeClr val="lt1"/>
                </a:solidFill>
                <a:latin typeface="Arial"/>
                <a:ea typeface="Arial"/>
                <a:cs typeface="Arial"/>
                <a:sym typeface="Arial"/>
              </a:endParaRPr>
            </a:p>
          </p:txBody>
        </p:sp>
        <p:sp>
          <p:nvSpPr>
            <p:cNvPr id="164" name="Google Shape;164;p9"/>
            <p:cNvSpPr/>
            <p:nvPr/>
          </p:nvSpPr>
          <p:spPr>
            <a:xfrm rot="-5400000">
              <a:off x="-149764" y="1824045"/>
              <a:ext cx="3173293" cy="772160"/>
            </a:xfrm>
            <a:prstGeom prst="rect">
              <a:avLst/>
            </a:prstGeom>
            <a:solidFill>
              <a:schemeClr val="lt1"/>
            </a:solidFill>
            <a:ln cap="flat" cmpd="sng" w="25400">
              <a:solidFill>
                <a:srgbClr val="83B4C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9"/>
            <p:cNvSpPr txBox="1"/>
            <p:nvPr/>
          </p:nvSpPr>
          <p:spPr>
            <a:xfrm rot="-5400000">
              <a:off x="-149764" y="1824045"/>
              <a:ext cx="3173293" cy="772160"/>
            </a:xfrm>
            <a:prstGeom prst="rect">
              <a:avLst/>
            </a:prstGeom>
            <a:noFill/>
            <a:ln>
              <a:noFill/>
            </a:ln>
          </p:spPr>
          <p:txBody>
            <a:bodyPr anchorCtr="0" anchor="ctr" bIns="33650" lIns="33650" spcFirstLastPara="1" rIns="33650" wrap="square" tIns="33650">
              <a:noAutofit/>
            </a:bodyPr>
            <a:lstStyle/>
            <a:p>
              <a:pPr indent="0" lvl="0" marL="0" marR="0" rtl="0" algn="ctr">
                <a:lnSpc>
                  <a:spcPct val="90000"/>
                </a:lnSpc>
                <a:spcBef>
                  <a:spcPts val="0"/>
                </a:spcBef>
                <a:spcAft>
                  <a:spcPts val="0"/>
                </a:spcAft>
                <a:buClr>
                  <a:schemeClr val="lt1"/>
                </a:buClr>
                <a:buSzPts val="5300"/>
                <a:buFont typeface="Arial"/>
                <a:buNone/>
              </a:pPr>
              <a:r>
                <a:t/>
              </a:r>
              <a:endParaRPr b="1" sz="5300">
                <a:solidFill>
                  <a:schemeClr val="lt1"/>
                </a:solidFill>
                <a:latin typeface="Arial"/>
                <a:ea typeface="Arial"/>
                <a:cs typeface="Arial"/>
                <a:sym typeface="Arial"/>
              </a:endParaRPr>
            </a:p>
          </p:txBody>
        </p:sp>
        <p:sp>
          <p:nvSpPr>
            <p:cNvPr id="166" name="Google Shape;166;p9"/>
            <p:cNvSpPr/>
            <p:nvPr/>
          </p:nvSpPr>
          <p:spPr>
            <a:xfrm>
              <a:off x="2910194" y="680720"/>
              <a:ext cx="1554308" cy="772160"/>
            </a:xfrm>
            <a:prstGeom prst="rect">
              <a:avLst/>
            </a:prstGeom>
            <a:solidFill>
              <a:schemeClr val="lt1"/>
            </a:solidFill>
            <a:ln cap="flat" cmpd="sng" w="25400">
              <a:solidFill>
                <a:srgbClr val="83B4C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9"/>
            <p:cNvSpPr txBox="1"/>
            <p:nvPr/>
          </p:nvSpPr>
          <p:spPr>
            <a:xfrm>
              <a:off x="2910194" y="680720"/>
              <a:ext cx="1554308" cy="772160"/>
            </a:xfrm>
            <a:prstGeom prst="rect">
              <a:avLst/>
            </a:prstGeom>
            <a:noFill/>
            <a:ln>
              <a:noFill/>
            </a:ln>
          </p:spPr>
          <p:txBody>
            <a:bodyPr anchorCtr="0" anchor="ctr" bIns="11425" lIns="11425" spcFirstLastPara="1" rIns="11425" wrap="square" tIns="11425">
              <a:noAutofit/>
            </a:bodyPr>
            <a:lstStyle/>
            <a:p>
              <a:pPr indent="0" lvl="0" marL="0" marR="0" rtl="0" algn="ctr">
                <a:lnSpc>
                  <a:spcPct val="90000"/>
                </a:lnSpc>
                <a:spcBef>
                  <a:spcPts val="0"/>
                </a:spcBef>
                <a:spcAft>
                  <a:spcPts val="0"/>
                </a:spcAft>
                <a:buClr>
                  <a:schemeClr val="lt1"/>
                </a:buClr>
                <a:buSzPts val="1800"/>
                <a:buFont typeface="Calibri"/>
                <a:buNone/>
              </a:pPr>
              <a:r>
                <a:rPr b="1" lang="en-US" sz="1800">
                  <a:solidFill>
                    <a:schemeClr val="lt1"/>
                  </a:solidFill>
                  <a:latin typeface="Calibri"/>
                  <a:ea typeface="Calibri"/>
                  <a:cs typeface="Calibri"/>
                  <a:sym typeface="Calibri"/>
                </a:rPr>
                <a:t>Leaky Gut</a:t>
              </a:r>
              <a:endParaRPr/>
            </a:p>
          </p:txBody>
        </p:sp>
        <p:sp>
          <p:nvSpPr>
            <p:cNvPr id="168" name="Google Shape;168;p9"/>
            <p:cNvSpPr/>
            <p:nvPr/>
          </p:nvSpPr>
          <p:spPr>
            <a:xfrm>
              <a:off x="2910194" y="1645920"/>
              <a:ext cx="1554308" cy="772160"/>
            </a:xfrm>
            <a:prstGeom prst="rect">
              <a:avLst/>
            </a:prstGeom>
            <a:solidFill>
              <a:schemeClr val="lt1"/>
            </a:solidFill>
            <a:ln cap="flat" cmpd="sng" w="25400">
              <a:solidFill>
                <a:srgbClr val="83B4C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9"/>
            <p:cNvSpPr txBox="1"/>
            <p:nvPr/>
          </p:nvSpPr>
          <p:spPr>
            <a:xfrm>
              <a:off x="2910194" y="1645920"/>
              <a:ext cx="1554308" cy="772160"/>
            </a:xfrm>
            <a:prstGeom prst="rect">
              <a:avLst/>
            </a:prstGeom>
            <a:noFill/>
            <a:ln>
              <a:noFill/>
            </a:ln>
          </p:spPr>
          <p:txBody>
            <a:bodyPr anchorCtr="0" anchor="ctr" bIns="11425" lIns="11425" spcFirstLastPara="1" rIns="11425" wrap="square" tIns="11425">
              <a:noAutofit/>
            </a:bodyPr>
            <a:lstStyle/>
            <a:p>
              <a:pPr indent="0" lvl="0" marL="0" marR="0" rtl="0" algn="ctr">
                <a:lnSpc>
                  <a:spcPct val="90000"/>
                </a:lnSpc>
                <a:spcBef>
                  <a:spcPts val="0"/>
                </a:spcBef>
                <a:spcAft>
                  <a:spcPts val="0"/>
                </a:spcAft>
                <a:buClr>
                  <a:schemeClr val="lt1"/>
                </a:buClr>
                <a:buSzPts val="1800"/>
                <a:buFont typeface="Calibri"/>
                <a:buNone/>
              </a:pPr>
              <a:r>
                <a:rPr b="1" lang="en-US" sz="1800">
                  <a:solidFill>
                    <a:schemeClr val="lt1"/>
                  </a:solidFill>
                  <a:latin typeface="Calibri"/>
                  <a:ea typeface="Calibri"/>
                  <a:cs typeface="Calibri"/>
                  <a:sym typeface="Calibri"/>
                </a:rPr>
                <a:t>Immune response</a:t>
              </a:r>
              <a:endParaRPr/>
            </a:p>
          </p:txBody>
        </p:sp>
        <p:sp>
          <p:nvSpPr>
            <p:cNvPr id="170" name="Google Shape;170;p9"/>
            <p:cNvSpPr/>
            <p:nvPr/>
          </p:nvSpPr>
          <p:spPr>
            <a:xfrm>
              <a:off x="2910194" y="2611119"/>
              <a:ext cx="1554308" cy="772160"/>
            </a:xfrm>
            <a:prstGeom prst="rect">
              <a:avLst/>
            </a:prstGeom>
            <a:solidFill>
              <a:schemeClr val="lt1"/>
            </a:solidFill>
            <a:ln cap="flat" cmpd="sng" w="25400">
              <a:solidFill>
                <a:srgbClr val="83B4C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9"/>
            <p:cNvSpPr txBox="1"/>
            <p:nvPr/>
          </p:nvSpPr>
          <p:spPr>
            <a:xfrm>
              <a:off x="2910194" y="2611119"/>
              <a:ext cx="1554308" cy="772160"/>
            </a:xfrm>
            <a:prstGeom prst="rect">
              <a:avLst/>
            </a:prstGeom>
            <a:noFill/>
            <a:ln>
              <a:noFill/>
            </a:ln>
          </p:spPr>
          <p:txBody>
            <a:bodyPr anchorCtr="0" anchor="ctr" bIns="11425" lIns="11425" spcFirstLastPara="1" rIns="11425" wrap="square" tIns="11425">
              <a:noAutofit/>
            </a:bodyPr>
            <a:lstStyle/>
            <a:p>
              <a:pPr indent="0" lvl="0" marL="0" marR="0" rtl="0" algn="ctr">
                <a:lnSpc>
                  <a:spcPct val="90000"/>
                </a:lnSpc>
                <a:spcBef>
                  <a:spcPts val="0"/>
                </a:spcBef>
                <a:spcAft>
                  <a:spcPts val="0"/>
                </a:spcAft>
                <a:buClr>
                  <a:schemeClr val="lt1"/>
                </a:buClr>
                <a:buSzPts val="1800"/>
                <a:buFont typeface="Calibri"/>
                <a:buNone/>
              </a:pPr>
              <a:r>
                <a:rPr b="1" lang="en-US" sz="1800">
                  <a:solidFill>
                    <a:schemeClr val="lt1"/>
                  </a:solidFill>
                  <a:latin typeface="Calibri"/>
                  <a:ea typeface="Calibri"/>
                  <a:cs typeface="Calibri"/>
                  <a:sym typeface="Calibri"/>
                </a:rPr>
                <a:t>Bile acid metabolism</a:t>
              </a:r>
              <a:endParaRPr/>
            </a:p>
          </p:txBody>
        </p:sp>
      </p:grpSp>
      <p:sp>
        <p:nvSpPr>
          <p:cNvPr id="172" name="Google Shape;172;p9"/>
          <p:cNvSpPr txBox="1"/>
          <p:nvPr>
            <p:ph type="title"/>
          </p:nvPr>
        </p:nvSpPr>
        <p:spPr>
          <a:xfrm>
            <a:off x="396875" y="476672"/>
            <a:ext cx="77724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PSC and The Gut Microbiome</a:t>
            </a:r>
            <a:endParaRPr/>
          </a:p>
        </p:txBody>
      </p:sp>
      <p:grpSp>
        <p:nvGrpSpPr>
          <p:cNvPr id="173" name="Google Shape;173;p9"/>
          <p:cNvGrpSpPr/>
          <p:nvPr/>
        </p:nvGrpSpPr>
        <p:grpSpPr>
          <a:xfrm>
            <a:off x="289562" y="1797826"/>
            <a:ext cx="2804237" cy="3756374"/>
            <a:chOff x="6012160" y="1766837"/>
            <a:chExt cx="2804237" cy="3756374"/>
          </a:xfrm>
        </p:grpSpPr>
        <p:pic>
          <p:nvPicPr>
            <p:cNvPr id="174" name="Google Shape;174;p9"/>
            <p:cNvPicPr preferRelativeResize="0"/>
            <p:nvPr/>
          </p:nvPicPr>
          <p:blipFill rotWithShape="1">
            <a:blip r:embed="rId3">
              <a:alphaModFix/>
            </a:blip>
            <a:srcRect b="0" l="0" r="0" t="0"/>
            <a:stretch/>
          </p:blipFill>
          <p:spPr>
            <a:xfrm>
              <a:off x="6012160" y="1766837"/>
              <a:ext cx="2804237" cy="3756374"/>
            </a:xfrm>
            <a:prstGeom prst="rect">
              <a:avLst/>
            </a:prstGeom>
            <a:noFill/>
            <a:ln>
              <a:noFill/>
            </a:ln>
          </p:spPr>
        </p:pic>
        <p:sp>
          <p:nvSpPr>
            <p:cNvPr id="175" name="Google Shape;175;p9"/>
            <p:cNvSpPr txBox="1"/>
            <p:nvPr/>
          </p:nvSpPr>
          <p:spPr>
            <a:xfrm>
              <a:off x="6444208" y="3356992"/>
              <a:ext cx="2232248" cy="954107"/>
            </a:xfrm>
            <a:prstGeom prst="rect">
              <a:avLst/>
            </a:prstGeom>
            <a:solidFill>
              <a:srgbClr val="D4D4D4">
                <a:alpha val="47843"/>
              </a:srgbClr>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800">
                  <a:solidFill>
                    <a:srgbClr val="000000"/>
                  </a:solidFill>
                  <a:latin typeface="Arial"/>
                  <a:ea typeface="Arial"/>
                  <a:cs typeface="Arial"/>
                  <a:sym typeface="Arial"/>
                </a:rPr>
                <a:t>PSC Microbiome</a:t>
              </a:r>
              <a:endParaRPr/>
            </a:p>
          </p:txBody>
        </p:sp>
      </p:grpSp>
      <p:grpSp>
        <p:nvGrpSpPr>
          <p:cNvPr id="176" name="Google Shape;176;p9"/>
          <p:cNvGrpSpPr/>
          <p:nvPr/>
        </p:nvGrpSpPr>
        <p:grpSpPr>
          <a:xfrm>
            <a:off x="5431069" y="2276872"/>
            <a:ext cx="3490349" cy="2721849"/>
            <a:chOff x="5431069" y="2276872"/>
            <a:chExt cx="3490349" cy="2721849"/>
          </a:xfrm>
        </p:grpSpPr>
        <p:sp>
          <p:nvSpPr>
            <p:cNvPr id="177" name="Google Shape;177;p9"/>
            <p:cNvSpPr/>
            <p:nvPr/>
          </p:nvSpPr>
          <p:spPr>
            <a:xfrm>
              <a:off x="5935125" y="2290909"/>
              <a:ext cx="2986293" cy="2707812"/>
            </a:xfrm>
            <a:prstGeom prst="rect">
              <a:avLst/>
            </a:prstGeom>
            <a:solidFill>
              <a:schemeClr val="lt1"/>
            </a:solidFill>
            <a:ln cap="flat" cmpd="sng" w="25400">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2800"/>
                <a:buFont typeface="Arial"/>
                <a:buNone/>
              </a:pPr>
              <a:r>
                <a:t/>
              </a:r>
              <a:endParaRPr b="1" i="0" sz="2800" u="none" cap="none" strike="noStrike">
                <a:solidFill>
                  <a:schemeClr val="lt1"/>
                </a:solidFill>
                <a:latin typeface="Arial"/>
                <a:ea typeface="Arial"/>
                <a:cs typeface="Arial"/>
                <a:sym typeface="Arial"/>
              </a:endParaRPr>
            </a:p>
          </p:txBody>
        </p:sp>
        <p:cxnSp>
          <p:nvCxnSpPr>
            <p:cNvPr id="178" name="Google Shape;178;p9"/>
            <p:cNvCxnSpPr/>
            <p:nvPr/>
          </p:nvCxnSpPr>
          <p:spPr>
            <a:xfrm>
              <a:off x="5431069" y="4584509"/>
              <a:ext cx="504056" cy="0"/>
            </a:xfrm>
            <a:prstGeom prst="straightConnector1">
              <a:avLst/>
            </a:prstGeom>
            <a:noFill/>
            <a:ln cap="flat" cmpd="sng" w="28575">
              <a:solidFill>
                <a:schemeClr val="dk1"/>
              </a:solidFill>
              <a:prstDash val="solid"/>
              <a:round/>
              <a:headEnd len="sm" w="sm" type="none"/>
              <a:tailEnd len="med" w="med" type="triangle"/>
            </a:ln>
          </p:spPr>
        </p:cxnSp>
        <p:sp>
          <p:nvSpPr>
            <p:cNvPr id="179" name="Google Shape;179;p9"/>
            <p:cNvSpPr txBox="1"/>
            <p:nvPr/>
          </p:nvSpPr>
          <p:spPr>
            <a:xfrm>
              <a:off x="6003581" y="2276872"/>
              <a:ext cx="2917837" cy="258532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lang="en-US" sz="1800">
                  <a:solidFill>
                    <a:schemeClr val="dk2"/>
                  </a:solidFill>
                  <a:latin typeface="Calibri"/>
                  <a:ea typeface="Calibri"/>
                  <a:cs typeface="Calibri"/>
                  <a:sym typeface="Calibri"/>
                </a:rPr>
                <a:t>Increased ‘bad’ bacteria</a:t>
              </a:r>
              <a:endParaRPr/>
            </a:p>
            <a:p>
              <a:pPr indent="0" lvl="0" marL="0" marR="0" rtl="0" algn="l">
                <a:spcBef>
                  <a:spcPts val="0"/>
                </a:spcBef>
                <a:spcAft>
                  <a:spcPts val="0"/>
                </a:spcAft>
                <a:buNone/>
              </a:pPr>
              <a:r>
                <a:t/>
              </a:r>
              <a:endParaRPr b="0" sz="1800">
                <a:solidFill>
                  <a:schemeClr val="dk2"/>
                </a:solidFill>
                <a:latin typeface="Calibri"/>
                <a:ea typeface="Calibri"/>
                <a:cs typeface="Calibri"/>
                <a:sym typeface="Calibri"/>
              </a:endParaRPr>
            </a:p>
            <a:p>
              <a:pPr indent="-285750" lvl="0" marL="285750" marR="0" rtl="0" algn="l">
                <a:spcBef>
                  <a:spcPts val="0"/>
                </a:spcBef>
                <a:spcAft>
                  <a:spcPts val="0"/>
                </a:spcAft>
                <a:buClr>
                  <a:schemeClr val="dk2"/>
                </a:buClr>
                <a:buSzPts val="1800"/>
                <a:buFont typeface="Noto Sans Symbols"/>
                <a:buChar char="🡺"/>
              </a:pPr>
              <a:r>
                <a:rPr b="0" lang="en-US" sz="1800">
                  <a:solidFill>
                    <a:schemeClr val="dk2"/>
                  </a:solidFill>
                  <a:latin typeface="Calibri"/>
                  <a:ea typeface="Calibri"/>
                  <a:cs typeface="Calibri"/>
                  <a:sym typeface="Calibri"/>
                </a:rPr>
                <a:t>Increased bile acid processing</a:t>
              </a:r>
              <a:endParaRPr/>
            </a:p>
            <a:p>
              <a:pPr indent="-171450" lvl="0" marL="285750" marR="0" rtl="0" algn="l">
                <a:spcBef>
                  <a:spcPts val="0"/>
                </a:spcBef>
                <a:spcAft>
                  <a:spcPts val="0"/>
                </a:spcAft>
                <a:buClr>
                  <a:schemeClr val="lt1"/>
                </a:buClr>
                <a:buSzPts val="1800"/>
                <a:buFont typeface="Noto Sans Symbols"/>
                <a:buNone/>
              </a:pPr>
              <a:r>
                <a:t/>
              </a:r>
              <a:endParaRPr b="0" sz="1800">
                <a:solidFill>
                  <a:schemeClr val="dk2"/>
                </a:solidFill>
                <a:latin typeface="Calibri"/>
                <a:ea typeface="Calibri"/>
                <a:cs typeface="Calibri"/>
                <a:sym typeface="Calibri"/>
              </a:endParaRPr>
            </a:p>
            <a:p>
              <a:pPr indent="-285750" lvl="0" marL="285750" marR="0" rtl="0" algn="l">
                <a:spcBef>
                  <a:spcPts val="0"/>
                </a:spcBef>
                <a:spcAft>
                  <a:spcPts val="0"/>
                </a:spcAft>
                <a:buClr>
                  <a:schemeClr val="dk2"/>
                </a:buClr>
                <a:buSzPts val="1800"/>
                <a:buFont typeface="Noto Sans Symbols"/>
                <a:buChar char="🡺"/>
              </a:pPr>
              <a:r>
                <a:rPr b="0" lang="en-US" sz="1800">
                  <a:solidFill>
                    <a:schemeClr val="dk2"/>
                  </a:solidFill>
                  <a:latin typeface="Calibri"/>
                  <a:ea typeface="Calibri"/>
                  <a:cs typeface="Calibri"/>
                  <a:sym typeface="Calibri"/>
                </a:rPr>
                <a:t>Build-up of secondary bile acids</a:t>
              </a:r>
              <a:endParaRPr/>
            </a:p>
            <a:p>
              <a:pPr indent="-171450" lvl="0" marL="285750" marR="0" rtl="0" algn="l">
                <a:spcBef>
                  <a:spcPts val="0"/>
                </a:spcBef>
                <a:spcAft>
                  <a:spcPts val="0"/>
                </a:spcAft>
                <a:buClr>
                  <a:schemeClr val="lt1"/>
                </a:buClr>
                <a:buSzPts val="1800"/>
                <a:buFont typeface="Noto Sans Symbols"/>
                <a:buNone/>
              </a:pPr>
              <a:r>
                <a:t/>
              </a:r>
              <a:endParaRPr b="0" sz="1800">
                <a:solidFill>
                  <a:schemeClr val="dk2"/>
                </a:solidFill>
                <a:latin typeface="Calibri"/>
                <a:ea typeface="Calibri"/>
                <a:cs typeface="Calibri"/>
                <a:sym typeface="Calibri"/>
              </a:endParaRPr>
            </a:p>
            <a:p>
              <a:pPr indent="-285750" lvl="0" marL="285750" marR="0" rtl="0" algn="l">
                <a:spcBef>
                  <a:spcPts val="0"/>
                </a:spcBef>
                <a:spcAft>
                  <a:spcPts val="0"/>
                </a:spcAft>
                <a:buClr>
                  <a:schemeClr val="dk2"/>
                </a:buClr>
                <a:buSzPts val="1800"/>
                <a:buFont typeface="Noto Sans Symbols"/>
                <a:buChar char="🡺"/>
              </a:pPr>
              <a:r>
                <a:rPr b="0" lang="en-US" sz="1800">
                  <a:solidFill>
                    <a:schemeClr val="dk2"/>
                  </a:solidFill>
                  <a:latin typeface="Calibri"/>
                  <a:ea typeface="Calibri"/>
                  <a:cs typeface="Calibri"/>
                  <a:sym typeface="Calibri"/>
                </a:rPr>
                <a:t>Inflammation!</a:t>
              </a:r>
              <a:endParaRPr/>
            </a:p>
          </p:txBody>
        </p:sp>
      </p:grpSp>
      <p:sp>
        <p:nvSpPr>
          <p:cNvPr id="180" name="Google Shape;180;p9"/>
          <p:cNvSpPr txBox="1"/>
          <p:nvPr/>
        </p:nvSpPr>
        <p:spPr>
          <a:xfrm>
            <a:off x="0" y="6367559"/>
            <a:ext cx="2974694"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lang="en-US" sz="700">
                <a:solidFill>
                  <a:schemeClr val="lt1"/>
                </a:solidFill>
                <a:latin typeface="Arial"/>
                <a:ea typeface="Arial"/>
                <a:cs typeface="Arial"/>
                <a:sym typeface="Arial"/>
              </a:rPr>
              <a:t>Li et al. </a:t>
            </a:r>
            <a:r>
              <a:rPr b="0" i="1" lang="en-US" sz="700">
                <a:solidFill>
                  <a:schemeClr val="lt1"/>
                </a:solidFill>
                <a:latin typeface="Arial"/>
                <a:ea typeface="Arial"/>
                <a:cs typeface="Arial"/>
                <a:sym typeface="Arial"/>
              </a:rPr>
              <a:t>World J Gastroenterol</a:t>
            </a:r>
            <a:r>
              <a:rPr b="0" lang="en-US" sz="700">
                <a:solidFill>
                  <a:schemeClr val="lt1"/>
                </a:solidFill>
                <a:latin typeface="Arial"/>
                <a:ea typeface="Arial"/>
                <a:cs typeface="Arial"/>
                <a:sym typeface="Arial"/>
              </a:rPr>
              <a:t>. 2022</a:t>
            </a:r>
            <a:endParaRPr/>
          </a:p>
          <a:p>
            <a:pPr indent="0" lvl="0" marL="0" marR="0" rtl="0" algn="l">
              <a:spcBef>
                <a:spcPts val="0"/>
              </a:spcBef>
              <a:spcAft>
                <a:spcPts val="0"/>
              </a:spcAft>
              <a:buNone/>
            </a:pPr>
            <a:r>
              <a:rPr b="0" lang="en-US" sz="700">
                <a:solidFill>
                  <a:schemeClr val="lt1"/>
                </a:solidFill>
                <a:latin typeface="Arial"/>
                <a:ea typeface="Arial"/>
                <a:cs typeface="Arial"/>
                <a:sym typeface="Arial"/>
              </a:rPr>
              <a:t>Quraishi et al. </a:t>
            </a:r>
            <a:r>
              <a:rPr b="0" i="1" lang="en-US" sz="700">
                <a:solidFill>
                  <a:schemeClr val="lt1"/>
                </a:solidFill>
                <a:latin typeface="Arial"/>
                <a:ea typeface="Arial"/>
                <a:cs typeface="Arial"/>
                <a:sym typeface="Arial"/>
              </a:rPr>
              <a:t>J Crohns Colitis</a:t>
            </a:r>
            <a:r>
              <a:rPr b="0" lang="en-US" sz="700">
                <a:solidFill>
                  <a:schemeClr val="lt1"/>
                </a:solidFill>
                <a:latin typeface="Arial"/>
                <a:ea typeface="Arial"/>
                <a:cs typeface="Arial"/>
                <a:sym typeface="Arial"/>
              </a:rPr>
              <a:t>. 2020</a:t>
            </a:r>
            <a:endParaRPr/>
          </a:p>
          <a:p>
            <a:pPr indent="0" lvl="0" marL="0" marR="0" rtl="0" algn="l">
              <a:spcBef>
                <a:spcPts val="0"/>
              </a:spcBef>
              <a:spcAft>
                <a:spcPts val="0"/>
              </a:spcAft>
              <a:buNone/>
            </a:pPr>
            <a:r>
              <a:rPr b="0" lang="en-US" sz="700">
                <a:solidFill>
                  <a:schemeClr val="lt1"/>
                </a:solidFill>
                <a:latin typeface="Arial"/>
                <a:ea typeface="Arial"/>
                <a:cs typeface="Arial"/>
                <a:sym typeface="Arial"/>
              </a:rPr>
              <a:t>Trivedi et al. </a:t>
            </a:r>
            <a:r>
              <a:rPr b="0" i="1" lang="en-US" sz="700">
                <a:solidFill>
                  <a:schemeClr val="lt1"/>
                </a:solidFill>
                <a:latin typeface="Arial"/>
                <a:ea typeface="Arial"/>
                <a:cs typeface="Arial"/>
                <a:sym typeface="Arial"/>
              </a:rPr>
              <a:t>Gut</a:t>
            </a:r>
            <a:r>
              <a:rPr b="0" lang="en-US" sz="700">
                <a:solidFill>
                  <a:schemeClr val="lt1"/>
                </a:solidFill>
                <a:latin typeface="Arial"/>
                <a:ea typeface="Arial"/>
                <a:cs typeface="Arial"/>
                <a:sym typeface="Arial"/>
              </a:rPr>
              <a:t>. 2018</a:t>
            </a:r>
            <a:endParaRPr/>
          </a:p>
          <a:p>
            <a:pPr indent="0" lvl="0" marL="0" marR="0" rtl="0" algn="l">
              <a:spcBef>
                <a:spcPts val="0"/>
              </a:spcBef>
              <a:spcAft>
                <a:spcPts val="0"/>
              </a:spcAft>
              <a:buNone/>
            </a:pPr>
            <a:r>
              <a:rPr b="0" lang="en-US" sz="700">
                <a:solidFill>
                  <a:schemeClr val="lt1"/>
                </a:solidFill>
                <a:latin typeface="Arial"/>
                <a:ea typeface="Arial"/>
                <a:cs typeface="Arial"/>
                <a:sym typeface="Arial"/>
              </a:rPr>
              <a:t>Kummen et al. </a:t>
            </a:r>
            <a:r>
              <a:rPr b="0" i="1" lang="en-US" sz="700">
                <a:solidFill>
                  <a:schemeClr val="lt1"/>
                </a:solidFill>
                <a:latin typeface="Arial"/>
                <a:ea typeface="Arial"/>
                <a:cs typeface="Arial"/>
                <a:sym typeface="Arial"/>
              </a:rPr>
              <a:t>Gastroenterology</a:t>
            </a:r>
            <a:r>
              <a:rPr b="0" lang="en-US" sz="700">
                <a:solidFill>
                  <a:schemeClr val="lt1"/>
                </a:solidFill>
                <a:latin typeface="Arial"/>
                <a:ea typeface="Arial"/>
                <a:cs typeface="Arial"/>
                <a:sym typeface="Arial"/>
              </a:rPr>
              <a:t>. 2021</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p10"/>
          <p:cNvSpPr txBox="1"/>
          <p:nvPr>
            <p:ph type="title"/>
          </p:nvPr>
        </p:nvSpPr>
        <p:spPr>
          <a:xfrm>
            <a:off x="396875" y="476672"/>
            <a:ext cx="77724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PSC and The Gut Microbiome</a:t>
            </a:r>
            <a:endParaRPr/>
          </a:p>
        </p:txBody>
      </p:sp>
      <p:grpSp>
        <p:nvGrpSpPr>
          <p:cNvPr id="186" name="Google Shape;186;p10"/>
          <p:cNvGrpSpPr/>
          <p:nvPr/>
        </p:nvGrpSpPr>
        <p:grpSpPr>
          <a:xfrm>
            <a:off x="3045382" y="2218809"/>
            <a:ext cx="4392076" cy="3173293"/>
            <a:chOff x="561615" y="623478"/>
            <a:chExt cx="4392076" cy="3173293"/>
          </a:xfrm>
        </p:grpSpPr>
        <p:sp>
          <p:nvSpPr>
            <p:cNvPr id="187" name="Google Shape;187;p10"/>
            <p:cNvSpPr/>
            <p:nvPr/>
          </p:nvSpPr>
          <p:spPr>
            <a:xfrm>
              <a:off x="1333773" y="2210125"/>
              <a:ext cx="1087232" cy="787074"/>
            </a:xfrm>
            <a:custGeom>
              <a:rect b="b" l="l" r="r" t="t"/>
              <a:pathLst>
                <a:path extrusionOk="0" h="120000" w="120000">
                  <a:moveTo>
                    <a:pt x="0" y="0"/>
                  </a:moveTo>
                  <a:lnTo>
                    <a:pt x="60000" y="0"/>
                  </a:lnTo>
                  <a:lnTo>
                    <a:pt x="60000" y="120000"/>
                  </a:lnTo>
                  <a:lnTo>
                    <a:pt x="120000" y="120000"/>
                  </a:lnTo>
                </a:path>
              </a:pathLst>
            </a:custGeom>
            <a:noFill/>
            <a:ln cap="flat" cmpd="sng" w="25400">
              <a:solidFill>
                <a:srgbClr val="729EB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10"/>
            <p:cNvSpPr txBox="1"/>
            <p:nvPr/>
          </p:nvSpPr>
          <p:spPr>
            <a:xfrm>
              <a:off x="1843834" y="2570107"/>
              <a:ext cx="67111" cy="67111"/>
            </a:xfrm>
            <a:prstGeom prst="rect">
              <a:avLst/>
            </a:prstGeom>
            <a:noFill/>
            <a:ln>
              <a:noFill/>
            </a:ln>
          </p:spPr>
          <p:txBody>
            <a:bodyPr anchorCtr="0" anchor="ctr" bIns="0" lIns="12700" spcFirstLastPara="1" rIns="12700" wrap="square" tIns="0">
              <a:noAutofit/>
            </a:bodyPr>
            <a:lstStyle/>
            <a:p>
              <a:pPr indent="0" lvl="0" marL="0" marR="0" rtl="0" algn="ctr">
                <a:lnSpc>
                  <a:spcPct val="90000"/>
                </a:lnSpc>
                <a:spcBef>
                  <a:spcPts val="0"/>
                </a:spcBef>
                <a:spcAft>
                  <a:spcPts val="0"/>
                </a:spcAft>
                <a:buClr>
                  <a:schemeClr val="lt1"/>
                </a:buClr>
                <a:buSzPts val="500"/>
                <a:buFont typeface="Arial"/>
                <a:buNone/>
              </a:pPr>
              <a:r>
                <a:t/>
              </a:r>
              <a:endParaRPr b="1" sz="500">
                <a:solidFill>
                  <a:schemeClr val="lt1"/>
                </a:solidFill>
                <a:latin typeface="Arial"/>
                <a:ea typeface="Arial"/>
                <a:cs typeface="Arial"/>
                <a:sym typeface="Arial"/>
              </a:endParaRPr>
            </a:p>
          </p:txBody>
        </p:sp>
        <p:sp>
          <p:nvSpPr>
            <p:cNvPr id="189" name="Google Shape;189;p10"/>
            <p:cNvSpPr/>
            <p:nvPr/>
          </p:nvSpPr>
          <p:spPr>
            <a:xfrm>
              <a:off x="1333773" y="2032000"/>
              <a:ext cx="1087232" cy="178125"/>
            </a:xfrm>
            <a:custGeom>
              <a:rect b="b" l="l" r="r" t="t"/>
              <a:pathLst>
                <a:path extrusionOk="0" h="120000" w="120000">
                  <a:moveTo>
                    <a:pt x="0" y="120000"/>
                  </a:moveTo>
                  <a:lnTo>
                    <a:pt x="60000" y="120000"/>
                  </a:lnTo>
                  <a:lnTo>
                    <a:pt x="60000" y="0"/>
                  </a:lnTo>
                  <a:lnTo>
                    <a:pt x="120000" y="0"/>
                  </a:lnTo>
                </a:path>
              </a:pathLst>
            </a:custGeom>
            <a:noFill/>
            <a:ln cap="flat" cmpd="sng" w="25400">
              <a:solidFill>
                <a:srgbClr val="729EB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10"/>
            <p:cNvSpPr txBox="1"/>
            <p:nvPr/>
          </p:nvSpPr>
          <p:spPr>
            <a:xfrm>
              <a:off x="1849846" y="2093519"/>
              <a:ext cx="55086" cy="55086"/>
            </a:xfrm>
            <a:prstGeom prst="rect">
              <a:avLst/>
            </a:prstGeom>
            <a:noFill/>
            <a:ln>
              <a:noFill/>
            </a:ln>
          </p:spPr>
          <p:txBody>
            <a:bodyPr anchorCtr="0" anchor="ctr" bIns="0" lIns="12700" spcFirstLastPara="1" rIns="12700" wrap="square" tIns="0">
              <a:noAutofit/>
            </a:bodyPr>
            <a:lstStyle/>
            <a:p>
              <a:pPr indent="0" lvl="0" marL="0" marR="0" rtl="0" algn="ctr">
                <a:lnSpc>
                  <a:spcPct val="90000"/>
                </a:lnSpc>
                <a:spcBef>
                  <a:spcPts val="0"/>
                </a:spcBef>
                <a:spcAft>
                  <a:spcPts val="0"/>
                </a:spcAft>
                <a:buClr>
                  <a:schemeClr val="lt1"/>
                </a:buClr>
                <a:buSzPts val="500"/>
                <a:buFont typeface="Arial"/>
                <a:buNone/>
              </a:pPr>
              <a:r>
                <a:t/>
              </a:r>
              <a:endParaRPr b="1" sz="500">
                <a:solidFill>
                  <a:schemeClr val="lt1"/>
                </a:solidFill>
                <a:latin typeface="Arial"/>
                <a:ea typeface="Arial"/>
                <a:cs typeface="Arial"/>
                <a:sym typeface="Arial"/>
              </a:endParaRPr>
            </a:p>
          </p:txBody>
        </p:sp>
        <p:sp>
          <p:nvSpPr>
            <p:cNvPr id="191" name="Google Shape;191;p10"/>
            <p:cNvSpPr/>
            <p:nvPr/>
          </p:nvSpPr>
          <p:spPr>
            <a:xfrm>
              <a:off x="1333773" y="1066800"/>
              <a:ext cx="1087232" cy="1143325"/>
            </a:xfrm>
            <a:custGeom>
              <a:rect b="b" l="l" r="r" t="t"/>
              <a:pathLst>
                <a:path extrusionOk="0" h="120000" w="120000">
                  <a:moveTo>
                    <a:pt x="0" y="120000"/>
                  </a:moveTo>
                  <a:lnTo>
                    <a:pt x="60000" y="120000"/>
                  </a:lnTo>
                  <a:lnTo>
                    <a:pt x="60000" y="0"/>
                  </a:lnTo>
                  <a:lnTo>
                    <a:pt x="120000" y="0"/>
                  </a:lnTo>
                </a:path>
              </a:pathLst>
            </a:custGeom>
            <a:noFill/>
            <a:ln cap="flat" cmpd="sng" w="25400">
              <a:solidFill>
                <a:srgbClr val="729EB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10"/>
            <p:cNvSpPr txBox="1"/>
            <p:nvPr/>
          </p:nvSpPr>
          <p:spPr>
            <a:xfrm>
              <a:off x="1837946" y="1599019"/>
              <a:ext cx="78887" cy="78887"/>
            </a:xfrm>
            <a:prstGeom prst="rect">
              <a:avLst/>
            </a:prstGeom>
            <a:noFill/>
            <a:ln>
              <a:noFill/>
            </a:ln>
          </p:spPr>
          <p:txBody>
            <a:bodyPr anchorCtr="0" anchor="ctr" bIns="0" lIns="12700" spcFirstLastPara="1" rIns="12700" wrap="square" tIns="0">
              <a:noAutofit/>
            </a:bodyPr>
            <a:lstStyle/>
            <a:p>
              <a:pPr indent="0" lvl="0" marL="0" marR="0" rtl="0" algn="ctr">
                <a:lnSpc>
                  <a:spcPct val="90000"/>
                </a:lnSpc>
                <a:spcBef>
                  <a:spcPts val="0"/>
                </a:spcBef>
                <a:spcAft>
                  <a:spcPts val="0"/>
                </a:spcAft>
                <a:buClr>
                  <a:schemeClr val="lt1"/>
                </a:buClr>
                <a:buSzPts val="600"/>
                <a:buFont typeface="Arial"/>
                <a:buNone/>
              </a:pPr>
              <a:r>
                <a:t/>
              </a:r>
              <a:endParaRPr b="1" sz="600">
                <a:solidFill>
                  <a:schemeClr val="lt1"/>
                </a:solidFill>
                <a:latin typeface="Arial"/>
                <a:ea typeface="Arial"/>
                <a:cs typeface="Arial"/>
                <a:sym typeface="Arial"/>
              </a:endParaRPr>
            </a:p>
          </p:txBody>
        </p:sp>
        <p:sp>
          <p:nvSpPr>
            <p:cNvPr id="193" name="Google Shape;193;p10"/>
            <p:cNvSpPr/>
            <p:nvPr/>
          </p:nvSpPr>
          <p:spPr>
            <a:xfrm rot="-5400000">
              <a:off x="-638952" y="1824045"/>
              <a:ext cx="3173293" cy="772160"/>
            </a:xfrm>
            <a:prstGeom prst="rect">
              <a:avLst/>
            </a:prstGeom>
            <a:solidFill>
              <a:schemeClr val="lt1"/>
            </a:solidFill>
            <a:ln cap="flat" cmpd="sng" w="25400">
              <a:solidFill>
                <a:srgbClr val="83B4C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10"/>
            <p:cNvSpPr txBox="1"/>
            <p:nvPr/>
          </p:nvSpPr>
          <p:spPr>
            <a:xfrm rot="-5400000">
              <a:off x="-638952" y="1824045"/>
              <a:ext cx="3173293" cy="772160"/>
            </a:xfrm>
            <a:prstGeom prst="rect">
              <a:avLst/>
            </a:prstGeom>
            <a:noFill/>
            <a:ln>
              <a:noFill/>
            </a:ln>
          </p:spPr>
          <p:txBody>
            <a:bodyPr anchorCtr="0" anchor="ctr" bIns="33650" lIns="33650" spcFirstLastPara="1" rIns="33650" wrap="square" tIns="33650">
              <a:noAutofit/>
            </a:bodyPr>
            <a:lstStyle/>
            <a:p>
              <a:pPr indent="0" lvl="0" marL="0" marR="0" rtl="0" algn="ctr">
                <a:lnSpc>
                  <a:spcPct val="90000"/>
                </a:lnSpc>
                <a:spcBef>
                  <a:spcPts val="0"/>
                </a:spcBef>
                <a:spcAft>
                  <a:spcPts val="0"/>
                </a:spcAft>
                <a:buClr>
                  <a:schemeClr val="lt1"/>
                </a:buClr>
                <a:buSzPts val="5300"/>
                <a:buFont typeface="Arial"/>
                <a:buNone/>
              </a:pPr>
              <a:r>
                <a:t/>
              </a:r>
              <a:endParaRPr b="1" sz="5300">
                <a:solidFill>
                  <a:schemeClr val="lt1"/>
                </a:solidFill>
                <a:latin typeface="Arial"/>
                <a:ea typeface="Arial"/>
                <a:cs typeface="Arial"/>
                <a:sym typeface="Arial"/>
              </a:endParaRPr>
            </a:p>
          </p:txBody>
        </p:sp>
        <p:sp>
          <p:nvSpPr>
            <p:cNvPr id="195" name="Google Shape;195;p10"/>
            <p:cNvSpPr/>
            <p:nvPr/>
          </p:nvSpPr>
          <p:spPr>
            <a:xfrm>
              <a:off x="2421006" y="680720"/>
              <a:ext cx="2532684" cy="772160"/>
            </a:xfrm>
            <a:prstGeom prst="rect">
              <a:avLst/>
            </a:prstGeom>
            <a:solidFill>
              <a:schemeClr val="lt1"/>
            </a:solidFill>
            <a:ln cap="flat" cmpd="sng" w="25400">
              <a:solidFill>
                <a:srgbClr val="83B4C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10"/>
            <p:cNvSpPr txBox="1"/>
            <p:nvPr/>
          </p:nvSpPr>
          <p:spPr>
            <a:xfrm>
              <a:off x="2421006" y="680720"/>
              <a:ext cx="2532684" cy="772160"/>
            </a:xfrm>
            <a:prstGeom prst="rect">
              <a:avLst/>
            </a:prstGeom>
            <a:noFill/>
            <a:ln>
              <a:noFill/>
            </a:ln>
          </p:spPr>
          <p:txBody>
            <a:bodyPr anchorCtr="0" anchor="ctr" bIns="15225" lIns="15225" spcFirstLastPara="1" rIns="15225" wrap="square" tIns="15225">
              <a:noAutofit/>
            </a:bodyPr>
            <a:lstStyle/>
            <a:p>
              <a:pPr indent="0" lvl="0" marL="0" marR="0" rtl="0" algn="ctr">
                <a:lnSpc>
                  <a:spcPct val="90000"/>
                </a:lnSpc>
                <a:spcBef>
                  <a:spcPts val="0"/>
                </a:spcBef>
                <a:spcAft>
                  <a:spcPts val="0"/>
                </a:spcAft>
                <a:buClr>
                  <a:schemeClr val="lt1"/>
                </a:buClr>
                <a:buSzPts val="2400"/>
                <a:buFont typeface="Calibri"/>
                <a:buNone/>
              </a:pPr>
              <a:r>
                <a:rPr b="1" lang="en-US" sz="2400">
                  <a:solidFill>
                    <a:schemeClr val="lt1"/>
                  </a:solidFill>
                  <a:latin typeface="Calibri"/>
                  <a:ea typeface="Calibri"/>
                  <a:cs typeface="Calibri"/>
                  <a:sym typeface="Calibri"/>
                </a:rPr>
                <a:t>Leaky Gut</a:t>
              </a:r>
              <a:endParaRPr/>
            </a:p>
          </p:txBody>
        </p:sp>
        <p:sp>
          <p:nvSpPr>
            <p:cNvPr id="197" name="Google Shape;197;p10"/>
            <p:cNvSpPr/>
            <p:nvPr/>
          </p:nvSpPr>
          <p:spPr>
            <a:xfrm>
              <a:off x="2421006" y="1645920"/>
              <a:ext cx="2532684" cy="772160"/>
            </a:xfrm>
            <a:prstGeom prst="rect">
              <a:avLst/>
            </a:prstGeom>
            <a:solidFill>
              <a:schemeClr val="lt1"/>
            </a:solidFill>
            <a:ln cap="flat" cmpd="sng" w="25400">
              <a:solidFill>
                <a:srgbClr val="83B4C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10"/>
            <p:cNvSpPr txBox="1"/>
            <p:nvPr/>
          </p:nvSpPr>
          <p:spPr>
            <a:xfrm>
              <a:off x="2421006" y="1645920"/>
              <a:ext cx="2532684" cy="772160"/>
            </a:xfrm>
            <a:prstGeom prst="rect">
              <a:avLst/>
            </a:prstGeom>
            <a:noFill/>
            <a:ln>
              <a:noFill/>
            </a:ln>
          </p:spPr>
          <p:txBody>
            <a:bodyPr anchorCtr="0" anchor="ctr" bIns="15225" lIns="15225" spcFirstLastPara="1" rIns="15225" wrap="square" tIns="15225">
              <a:noAutofit/>
            </a:bodyPr>
            <a:lstStyle/>
            <a:p>
              <a:pPr indent="0" lvl="0" marL="0" marR="0" rtl="0" algn="ctr">
                <a:lnSpc>
                  <a:spcPct val="90000"/>
                </a:lnSpc>
                <a:spcBef>
                  <a:spcPts val="0"/>
                </a:spcBef>
                <a:spcAft>
                  <a:spcPts val="0"/>
                </a:spcAft>
                <a:buClr>
                  <a:schemeClr val="lt1"/>
                </a:buClr>
                <a:buSzPts val="2400"/>
                <a:buFont typeface="Calibri"/>
                <a:buNone/>
              </a:pPr>
              <a:r>
                <a:rPr b="1" lang="en-US" sz="2400">
                  <a:solidFill>
                    <a:schemeClr val="lt1"/>
                  </a:solidFill>
                  <a:latin typeface="Calibri"/>
                  <a:ea typeface="Calibri"/>
                  <a:cs typeface="Calibri"/>
                  <a:sym typeface="Calibri"/>
                </a:rPr>
                <a:t>Immune response</a:t>
              </a:r>
              <a:endParaRPr/>
            </a:p>
          </p:txBody>
        </p:sp>
        <p:sp>
          <p:nvSpPr>
            <p:cNvPr id="199" name="Google Shape;199;p10"/>
            <p:cNvSpPr/>
            <p:nvPr/>
          </p:nvSpPr>
          <p:spPr>
            <a:xfrm>
              <a:off x="2421006" y="2611119"/>
              <a:ext cx="2532684" cy="772160"/>
            </a:xfrm>
            <a:prstGeom prst="rect">
              <a:avLst/>
            </a:prstGeom>
            <a:solidFill>
              <a:schemeClr val="lt1"/>
            </a:solidFill>
            <a:ln cap="flat" cmpd="sng" w="25400">
              <a:solidFill>
                <a:srgbClr val="83B4C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10"/>
            <p:cNvSpPr txBox="1"/>
            <p:nvPr/>
          </p:nvSpPr>
          <p:spPr>
            <a:xfrm>
              <a:off x="2421006" y="2611119"/>
              <a:ext cx="2532684" cy="772160"/>
            </a:xfrm>
            <a:prstGeom prst="rect">
              <a:avLst/>
            </a:prstGeom>
            <a:noFill/>
            <a:ln>
              <a:noFill/>
            </a:ln>
          </p:spPr>
          <p:txBody>
            <a:bodyPr anchorCtr="0" anchor="ctr" bIns="15225" lIns="15225" spcFirstLastPara="1" rIns="15225" wrap="square" tIns="15225">
              <a:noAutofit/>
            </a:bodyPr>
            <a:lstStyle/>
            <a:p>
              <a:pPr indent="0" lvl="0" marL="0" marR="0" rtl="0" algn="ctr">
                <a:lnSpc>
                  <a:spcPct val="90000"/>
                </a:lnSpc>
                <a:spcBef>
                  <a:spcPts val="0"/>
                </a:spcBef>
                <a:spcAft>
                  <a:spcPts val="0"/>
                </a:spcAft>
                <a:buClr>
                  <a:schemeClr val="lt1"/>
                </a:buClr>
                <a:buSzPts val="2400"/>
                <a:buFont typeface="Calibri"/>
                <a:buNone/>
              </a:pPr>
              <a:r>
                <a:rPr b="1" lang="en-US" sz="2400">
                  <a:solidFill>
                    <a:schemeClr val="lt1"/>
                  </a:solidFill>
                  <a:latin typeface="Calibri"/>
                  <a:ea typeface="Calibri"/>
                  <a:cs typeface="Calibri"/>
                  <a:sym typeface="Calibri"/>
                </a:rPr>
                <a:t>Bile acid metabolism</a:t>
              </a:r>
              <a:endParaRPr/>
            </a:p>
          </p:txBody>
        </p:sp>
      </p:grpSp>
      <p:grpSp>
        <p:nvGrpSpPr>
          <p:cNvPr id="201" name="Google Shape;201;p10"/>
          <p:cNvGrpSpPr/>
          <p:nvPr/>
        </p:nvGrpSpPr>
        <p:grpSpPr>
          <a:xfrm>
            <a:off x="1081650" y="1773485"/>
            <a:ext cx="2804237" cy="3756374"/>
            <a:chOff x="6012160" y="1766837"/>
            <a:chExt cx="2804237" cy="3756374"/>
          </a:xfrm>
        </p:grpSpPr>
        <p:pic>
          <p:nvPicPr>
            <p:cNvPr id="202" name="Google Shape;202;p10"/>
            <p:cNvPicPr preferRelativeResize="0"/>
            <p:nvPr/>
          </p:nvPicPr>
          <p:blipFill rotWithShape="1">
            <a:blip r:embed="rId3">
              <a:alphaModFix/>
            </a:blip>
            <a:srcRect b="0" l="0" r="0" t="0"/>
            <a:stretch/>
          </p:blipFill>
          <p:spPr>
            <a:xfrm>
              <a:off x="6012160" y="1766837"/>
              <a:ext cx="2804237" cy="3756374"/>
            </a:xfrm>
            <a:prstGeom prst="rect">
              <a:avLst/>
            </a:prstGeom>
            <a:noFill/>
            <a:ln>
              <a:noFill/>
            </a:ln>
          </p:spPr>
        </p:pic>
        <p:sp>
          <p:nvSpPr>
            <p:cNvPr id="203" name="Google Shape;203;p10"/>
            <p:cNvSpPr txBox="1"/>
            <p:nvPr/>
          </p:nvSpPr>
          <p:spPr>
            <a:xfrm>
              <a:off x="6444208" y="3356992"/>
              <a:ext cx="2232248" cy="954107"/>
            </a:xfrm>
            <a:prstGeom prst="rect">
              <a:avLst/>
            </a:prstGeom>
            <a:solidFill>
              <a:srgbClr val="D4D4D4">
                <a:alpha val="47843"/>
              </a:srgbClr>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800">
                  <a:solidFill>
                    <a:srgbClr val="000000"/>
                  </a:solidFill>
                  <a:latin typeface="Arial"/>
                  <a:ea typeface="Arial"/>
                  <a:cs typeface="Arial"/>
                  <a:sym typeface="Arial"/>
                </a:rPr>
                <a:t>PSC Microbiome</a:t>
              </a:r>
              <a:endParaRPr/>
            </a:p>
          </p:txBody>
        </p:sp>
      </p:grpSp>
      <p:grpSp>
        <p:nvGrpSpPr>
          <p:cNvPr id="204" name="Google Shape;204;p10"/>
          <p:cNvGrpSpPr/>
          <p:nvPr/>
        </p:nvGrpSpPr>
        <p:grpSpPr>
          <a:xfrm>
            <a:off x="-342093" y="2894355"/>
            <a:ext cx="9521589" cy="3306766"/>
            <a:chOff x="-342093" y="2894355"/>
            <a:chExt cx="9521589" cy="3306766"/>
          </a:xfrm>
        </p:grpSpPr>
        <p:sp>
          <p:nvSpPr>
            <p:cNvPr id="205" name="Google Shape;205;p10"/>
            <p:cNvSpPr/>
            <p:nvPr/>
          </p:nvSpPr>
          <p:spPr>
            <a:xfrm>
              <a:off x="3842532" y="3173227"/>
              <a:ext cx="970070" cy="1073472"/>
            </a:xfrm>
            <a:prstGeom prst="noSmoking">
              <a:avLst>
                <a:gd fmla="val 18750" name="adj"/>
              </a:avLst>
            </a:prstGeom>
            <a:solidFill>
              <a:srgbClr val="C00000"/>
            </a:solidFill>
            <a:ln cap="flat" cmpd="sng" w="9525">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2800"/>
                <a:buFont typeface="Arial"/>
                <a:buNone/>
              </a:pPr>
              <a:r>
                <a:t/>
              </a:r>
              <a:endParaRPr b="1" i="0" sz="2800" u="none" cap="none" strike="noStrike">
                <a:solidFill>
                  <a:schemeClr val="lt1"/>
                </a:solidFill>
                <a:latin typeface="Arial"/>
                <a:ea typeface="Arial"/>
                <a:cs typeface="Arial"/>
                <a:sym typeface="Arial"/>
              </a:endParaRPr>
            </a:p>
          </p:txBody>
        </p:sp>
        <p:sp>
          <p:nvSpPr>
            <p:cNvPr id="206" name="Google Shape;206;p10"/>
            <p:cNvSpPr/>
            <p:nvPr/>
          </p:nvSpPr>
          <p:spPr>
            <a:xfrm>
              <a:off x="5111157" y="3181164"/>
              <a:ext cx="2277514" cy="941015"/>
            </a:xfrm>
            <a:prstGeom prst="rightArrow">
              <a:avLst>
                <a:gd fmla="val 50000" name="adj1"/>
                <a:gd fmla="val 50000" name="adj2"/>
              </a:avLst>
            </a:prstGeom>
            <a:solidFill>
              <a:schemeClr val="accent1"/>
            </a:solidFill>
            <a:ln cap="flat" cmpd="sng" w="9525">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2800"/>
                <a:buFont typeface="Arial"/>
                <a:buNone/>
              </a:pPr>
              <a:r>
                <a:t/>
              </a:r>
              <a:endParaRPr b="1" i="0" sz="2800" u="none" cap="none" strike="noStrike">
                <a:solidFill>
                  <a:schemeClr val="lt1"/>
                </a:solidFill>
                <a:latin typeface="Arial"/>
                <a:ea typeface="Arial"/>
                <a:cs typeface="Arial"/>
                <a:sym typeface="Arial"/>
              </a:endParaRPr>
            </a:p>
          </p:txBody>
        </p:sp>
        <p:sp>
          <p:nvSpPr>
            <p:cNvPr id="207" name="Google Shape;207;p10"/>
            <p:cNvSpPr txBox="1"/>
            <p:nvPr/>
          </p:nvSpPr>
          <p:spPr>
            <a:xfrm>
              <a:off x="7413262" y="2894355"/>
              <a:ext cx="1766234" cy="163121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000">
                  <a:solidFill>
                    <a:schemeClr val="dk2"/>
                  </a:solidFill>
                  <a:latin typeface="Calibri"/>
                  <a:ea typeface="Calibri"/>
                  <a:cs typeface="Calibri"/>
                  <a:sym typeface="Calibri"/>
                </a:rPr>
                <a:t>Reduce inflammation</a:t>
              </a:r>
              <a:endParaRPr/>
            </a:p>
            <a:p>
              <a:pPr indent="0" lvl="0" marL="0" marR="0" rtl="0" algn="ctr">
                <a:spcBef>
                  <a:spcPts val="0"/>
                </a:spcBef>
                <a:spcAft>
                  <a:spcPts val="0"/>
                </a:spcAft>
                <a:buNone/>
              </a:pPr>
              <a:r>
                <a:t/>
              </a:r>
              <a:endParaRPr b="1" sz="2000">
                <a:solidFill>
                  <a:schemeClr val="dk2"/>
                </a:solidFill>
                <a:latin typeface="Calibri"/>
                <a:ea typeface="Calibri"/>
                <a:cs typeface="Calibri"/>
                <a:sym typeface="Calibri"/>
              </a:endParaRPr>
            </a:p>
            <a:p>
              <a:pPr indent="0" lvl="0" marL="0" marR="0" rtl="0" algn="ctr">
                <a:spcBef>
                  <a:spcPts val="0"/>
                </a:spcBef>
                <a:spcAft>
                  <a:spcPts val="0"/>
                </a:spcAft>
                <a:buNone/>
              </a:pPr>
              <a:r>
                <a:rPr b="1" lang="en-US" sz="2000">
                  <a:solidFill>
                    <a:schemeClr val="dk2"/>
                  </a:solidFill>
                  <a:latin typeface="Calibri"/>
                  <a:ea typeface="Calibri"/>
                  <a:cs typeface="Calibri"/>
                  <a:sym typeface="Calibri"/>
                </a:rPr>
                <a:t>Improve PSC outcomes</a:t>
              </a:r>
              <a:endParaRPr/>
            </a:p>
          </p:txBody>
        </p:sp>
        <p:grpSp>
          <p:nvGrpSpPr>
            <p:cNvPr id="208" name="Google Shape;208;p10"/>
            <p:cNvGrpSpPr/>
            <p:nvPr/>
          </p:nvGrpSpPr>
          <p:grpSpPr>
            <a:xfrm>
              <a:off x="-342093" y="4200331"/>
              <a:ext cx="3888838" cy="2000790"/>
              <a:chOff x="-342093" y="4200331"/>
              <a:chExt cx="3888838" cy="2000790"/>
            </a:xfrm>
          </p:grpSpPr>
          <p:pic>
            <p:nvPicPr>
              <p:cNvPr id="209" name="Google Shape;209;p10"/>
              <p:cNvPicPr preferRelativeResize="0"/>
              <p:nvPr/>
            </p:nvPicPr>
            <p:blipFill rotWithShape="1">
              <a:blip r:embed="rId4">
                <a:alphaModFix/>
              </a:blip>
              <a:srcRect b="0" l="0" r="0" t="0"/>
              <a:stretch/>
            </p:blipFill>
            <p:spPr>
              <a:xfrm rot="-441099">
                <a:off x="1892769" y="4293760"/>
                <a:ext cx="1560547" cy="1560547"/>
              </a:xfrm>
              <a:prstGeom prst="rect">
                <a:avLst/>
              </a:prstGeom>
              <a:noFill/>
              <a:ln>
                <a:noFill/>
              </a:ln>
            </p:spPr>
          </p:pic>
          <p:sp>
            <p:nvSpPr>
              <p:cNvPr id="210" name="Google Shape;210;p10"/>
              <p:cNvSpPr txBox="1"/>
              <p:nvPr/>
            </p:nvSpPr>
            <p:spPr>
              <a:xfrm>
                <a:off x="-342093" y="5247014"/>
                <a:ext cx="3048913" cy="95410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800">
                    <a:solidFill>
                      <a:schemeClr val="dk2"/>
                    </a:solidFill>
                    <a:latin typeface="Arial"/>
                    <a:ea typeface="Arial"/>
                    <a:cs typeface="Arial"/>
                    <a:sym typeface="Arial"/>
                  </a:rPr>
                  <a:t>Microbiome Manipulation</a:t>
                </a:r>
                <a:endParaRPr/>
              </a:p>
            </p:txBody>
          </p:sp>
        </p:gr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4"/>
                                        </p:tgtEl>
                                        <p:attrNameLst>
                                          <p:attrName>style.visibility</p:attrName>
                                        </p:attrNameLst>
                                      </p:cBhvr>
                                      <p:to>
                                        <p:strVal val="visible"/>
                                      </p:to>
                                    </p:set>
                                    <p:animEffect filter="fade" transition="in">
                                      <p:cBhvr>
                                        <p:cTn dur="500"/>
                                        <p:tgtEl>
                                          <p:spTgt spid="20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sp>
        <p:nvSpPr>
          <p:cNvPr id="215" name="Google Shape;215;p11"/>
          <p:cNvSpPr txBox="1"/>
          <p:nvPr>
            <p:ph type="title"/>
          </p:nvPr>
        </p:nvSpPr>
        <p:spPr>
          <a:xfrm>
            <a:off x="396875" y="476672"/>
            <a:ext cx="77724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How?</a:t>
            </a:r>
            <a:endParaRPr/>
          </a:p>
        </p:txBody>
      </p:sp>
      <p:grpSp>
        <p:nvGrpSpPr>
          <p:cNvPr id="216" name="Google Shape;216;p11"/>
          <p:cNvGrpSpPr/>
          <p:nvPr/>
        </p:nvGrpSpPr>
        <p:grpSpPr>
          <a:xfrm>
            <a:off x="324866" y="1774991"/>
            <a:ext cx="4175125" cy="3603363"/>
            <a:chOff x="324866" y="1774991"/>
            <a:chExt cx="4175125" cy="3603363"/>
          </a:xfrm>
        </p:grpSpPr>
        <p:grpSp>
          <p:nvGrpSpPr>
            <p:cNvPr id="217" name="Google Shape;217;p11"/>
            <p:cNvGrpSpPr/>
            <p:nvPr/>
          </p:nvGrpSpPr>
          <p:grpSpPr>
            <a:xfrm>
              <a:off x="324866" y="1774991"/>
              <a:ext cx="4175125" cy="3024336"/>
              <a:chOff x="324866" y="1774991"/>
              <a:chExt cx="4175125" cy="3024336"/>
            </a:xfrm>
          </p:grpSpPr>
          <p:sp>
            <p:nvSpPr>
              <p:cNvPr id="218" name="Google Shape;218;p11"/>
              <p:cNvSpPr/>
              <p:nvPr/>
            </p:nvSpPr>
            <p:spPr>
              <a:xfrm>
                <a:off x="324866" y="1774991"/>
                <a:ext cx="4175125" cy="3024336"/>
              </a:xfrm>
              <a:prstGeom prst="rect">
                <a:avLst/>
              </a:prstGeom>
              <a:solidFill>
                <a:schemeClr val="lt1"/>
              </a:solidFill>
              <a:ln cap="flat" cmpd="sng" w="25400">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2800"/>
                  <a:buFont typeface="Arial"/>
                  <a:buNone/>
                </a:pPr>
                <a:r>
                  <a:t/>
                </a:r>
                <a:endParaRPr b="1" i="0" sz="2800" u="none" cap="none" strike="noStrike">
                  <a:solidFill>
                    <a:schemeClr val="lt1"/>
                  </a:solidFill>
                  <a:latin typeface="Arial"/>
                  <a:ea typeface="Arial"/>
                  <a:cs typeface="Arial"/>
                  <a:sym typeface="Arial"/>
                </a:endParaRPr>
              </a:p>
            </p:txBody>
          </p:sp>
          <p:pic>
            <p:nvPicPr>
              <p:cNvPr descr="A close-up of a logo&#10;&#10;Description automatically generated" id="219" name="Google Shape;219;p11"/>
              <p:cNvPicPr preferRelativeResize="0"/>
              <p:nvPr/>
            </p:nvPicPr>
            <p:blipFill rotWithShape="1">
              <a:blip r:embed="rId3">
                <a:alphaModFix/>
              </a:blip>
              <a:srcRect b="0" l="0" r="0" t="0"/>
              <a:stretch/>
            </p:blipFill>
            <p:spPr>
              <a:xfrm>
                <a:off x="551400" y="2046822"/>
                <a:ext cx="3816424" cy="1240337"/>
              </a:xfrm>
              <a:prstGeom prst="rect">
                <a:avLst/>
              </a:prstGeom>
              <a:noFill/>
              <a:ln>
                <a:noFill/>
              </a:ln>
            </p:spPr>
          </p:pic>
          <p:sp>
            <p:nvSpPr>
              <p:cNvPr id="220" name="Google Shape;220;p11"/>
              <p:cNvSpPr txBox="1"/>
              <p:nvPr/>
            </p:nvSpPr>
            <p:spPr>
              <a:xfrm>
                <a:off x="837474" y="3094611"/>
                <a:ext cx="3338651" cy="1702541"/>
              </a:xfrm>
              <a:prstGeom prst="rect">
                <a:avLst/>
              </a:prstGeom>
              <a:noFill/>
              <a:ln>
                <a:noFill/>
              </a:ln>
            </p:spPr>
            <p:txBody>
              <a:bodyPr anchorCtr="0" anchor="ctr" bIns="45700" lIns="91425" spcFirstLastPara="1" rIns="91425" wrap="square" tIns="45700">
                <a:normAutofit fontScale="30000" lnSpcReduction="20000"/>
              </a:bodyPr>
              <a:lstStyle/>
              <a:p>
                <a:pPr indent="0" lvl="0" marL="0" marR="0" rtl="0" algn="ctr">
                  <a:lnSpc>
                    <a:spcPct val="100000"/>
                  </a:lnSpc>
                  <a:spcBef>
                    <a:spcPts val="0"/>
                  </a:spcBef>
                  <a:spcAft>
                    <a:spcPts val="0"/>
                  </a:spcAft>
                  <a:buClr>
                    <a:schemeClr val="dk2"/>
                  </a:buClr>
                  <a:buSzPct val="100000"/>
                  <a:buFont typeface="Calibri"/>
                  <a:buNone/>
                </a:pPr>
                <a:br>
                  <a:rPr b="0" lang="en-US" sz="1050">
                    <a:solidFill>
                      <a:schemeClr val="dk2"/>
                    </a:solidFill>
                    <a:latin typeface="Calibri"/>
                    <a:ea typeface="Calibri"/>
                    <a:cs typeface="Calibri"/>
                    <a:sym typeface="Calibri"/>
                  </a:rPr>
                </a:br>
                <a:br>
                  <a:rPr b="0" lang="en-US" sz="1050">
                    <a:solidFill>
                      <a:schemeClr val="dk2"/>
                    </a:solidFill>
                    <a:latin typeface="Calibri"/>
                    <a:ea typeface="Calibri"/>
                    <a:cs typeface="Calibri"/>
                    <a:sym typeface="Calibri"/>
                  </a:rPr>
                </a:br>
                <a:r>
                  <a:rPr b="0" lang="en-US" sz="4400">
                    <a:solidFill>
                      <a:schemeClr val="dk2"/>
                    </a:solidFill>
                    <a:latin typeface="Calibri"/>
                    <a:ea typeface="Calibri"/>
                    <a:cs typeface="Calibri"/>
                    <a:sym typeface="Calibri"/>
                  </a:rPr>
                  <a:t> </a:t>
                </a:r>
                <a:r>
                  <a:rPr b="0" lang="en-US" sz="6200">
                    <a:solidFill>
                      <a:schemeClr val="dk2"/>
                    </a:solidFill>
                    <a:latin typeface="Calibri"/>
                    <a:ea typeface="Calibri"/>
                    <a:cs typeface="Calibri"/>
                    <a:sym typeface="Calibri"/>
                  </a:rPr>
                  <a:t>A randomised, phase IIa, multi-centre, placebo-controlled trial of FAecal microbiota transplantation in primaRy sclerosinG cholangitis</a:t>
                </a:r>
                <a:endParaRPr/>
              </a:p>
            </p:txBody>
          </p:sp>
        </p:grpSp>
        <p:sp>
          <p:nvSpPr>
            <p:cNvPr id="221" name="Google Shape;221;p11"/>
            <p:cNvSpPr txBox="1"/>
            <p:nvPr/>
          </p:nvSpPr>
          <p:spPr>
            <a:xfrm>
              <a:off x="695416" y="4855134"/>
              <a:ext cx="3528392"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800">
                  <a:solidFill>
                    <a:schemeClr val="dk2"/>
                  </a:solidFill>
                  <a:latin typeface="Arial"/>
                  <a:ea typeface="Arial"/>
                  <a:cs typeface="Arial"/>
                  <a:sym typeface="Arial"/>
                </a:rPr>
                <a:t>Actively recruiting!</a:t>
              </a:r>
              <a:endParaRPr/>
            </a:p>
          </p:txBody>
        </p:sp>
      </p:grpSp>
      <p:grpSp>
        <p:nvGrpSpPr>
          <p:cNvPr id="222" name="Google Shape;222;p11"/>
          <p:cNvGrpSpPr/>
          <p:nvPr/>
        </p:nvGrpSpPr>
        <p:grpSpPr>
          <a:xfrm>
            <a:off x="4645347" y="1772816"/>
            <a:ext cx="4175125" cy="3605538"/>
            <a:chOff x="4645347" y="1772816"/>
            <a:chExt cx="4175125" cy="3605538"/>
          </a:xfrm>
        </p:grpSpPr>
        <p:sp>
          <p:nvSpPr>
            <p:cNvPr id="223" name="Google Shape;223;p11"/>
            <p:cNvSpPr/>
            <p:nvPr/>
          </p:nvSpPr>
          <p:spPr>
            <a:xfrm>
              <a:off x="4645347" y="1772816"/>
              <a:ext cx="4175125" cy="3024336"/>
            </a:xfrm>
            <a:prstGeom prst="rect">
              <a:avLst/>
            </a:prstGeom>
            <a:solidFill>
              <a:schemeClr val="lt1"/>
            </a:solidFill>
            <a:ln cap="flat" cmpd="sng" w="25400">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2800"/>
                <a:buFont typeface="Arial"/>
                <a:buNone/>
              </a:pPr>
              <a:r>
                <a:t/>
              </a:r>
              <a:endParaRPr b="1" i="0" sz="2800" u="none" cap="none" strike="noStrike">
                <a:solidFill>
                  <a:schemeClr val="lt1"/>
                </a:solidFill>
                <a:latin typeface="Arial"/>
                <a:ea typeface="Arial"/>
                <a:cs typeface="Arial"/>
                <a:sym typeface="Arial"/>
              </a:endParaRPr>
            </a:p>
          </p:txBody>
        </p:sp>
        <p:sp>
          <p:nvSpPr>
            <p:cNvPr id="224" name="Google Shape;224;p11"/>
            <p:cNvSpPr txBox="1"/>
            <p:nvPr/>
          </p:nvSpPr>
          <p:spPr>
            <a:xfrm>
              <a:off x="5364757" y="2253932"/>
              <a:ext cx="2804518" cy="218521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3600">
                  <a:solidFill>
                    <a:schemeClr val="dk2"/>
                  </a:solidFill>
                  <a:latin typeface="Arial"/>
                  <a:ea typeface="Arial"/>
                  <a:cs typeface="Arial"/>
                  <a:sym typeface="Arial"/>
                </a:rPr>
                <a:t>CATCh Trial</a:t>
              </a:r>
              <a:endParaRPr/>
            </a:p>
            <a:p>
              <a:pPr indent="0" lvl="0" marL="0" marR="0" rtl="0" algn="ctr">
                <a:spcBef>
                  <a:spcPts val="0"/>
                </a:spcBef>
                <a:spcAft>
                  <a:spcPts val="0"/>
                </a:spcAft>
                <a:buNone/>
              </a:pPr>
              <a:r>
                <a:t/>
              </a:r>
              <a:endParaRPr b="1" sz="2800">
                <a:solidFill>
                  <a:schemeClr val="dk2"/>
                </a:solidFill>
                <a:latin typeface="Arial"/>
                <a:ea typeface="Arial"/>
                <a:cs typeface="Arial"/>
                <a:sym typeface="Arial"/>
              </a:endParaRPr>
            </a:p>
            <a:p>
              <a:pPr indent="0" lvl="0" marL="0" marR="0" rtl="0" algn="ctr">
                <a:spcBef>
                  <a:spcPts val="0"/>
                </a:spcBef>
                <a:spcAft>
                  <a:spcPts val="0"/>
                </a:spcAft>
                <a:buNone/>
              </a:pPr>
              <a:r>
                <a:rPr b="1" lang="en-US" sz="1800">
                  <a:solidFill>
                    <a:schemeClr val="dk2"/>
                  </a:solidFill>
                  <a:latin typeface="Calibri"/>
                  <a:ea typeface="Calibri"/>
                  <a:cs typeface="Calibri"/>
                  <a:sym typeface="Calibri"/>
                </a:rPr>
                <a:t>An open-label trial of </a:t>
              </a:r>
              <a:r>
                <a:rPr b="1" lang="en-US" sz="1800" u="sng">
                  <a:solidFill>
                    <a:schemeClr val="dk2"/>
                  </a:solidFill>
                  <a:latin typeface="Calibri"/>
                  <a:ea typeface="Calibri"/>
                  <a:cs typeface="Calibri"/>
                  <a:sym typeface="Calibri"/>
                </a:rPr>
                <a:t>CA</a:t>
              </a:r>
              <a:r>
                <a:rPr b="1" lang="en-US" sz="1800">
                  <a:solidFill>
                    <a:schemeClr val="dk2"/>
                  </a:solidFill>
                  <a:latin typeface="Calibri"/>
                  <a:ea typeface="Calibri"/>
                  <a:cs typeface="Calibri"/>
                  <a:sym typeface="Calibri"/>
                </a:rPr>
                <a:t>RBALIVE for the </a:t>
              </a:r>
              <a:r>
                <a:rPr b="1" lang="en-US" sz="1800" u="sng">
                  <a:solidFill>
                    <a:schemeClr val="dk2"/>
                  </a:solidFill>
                  <a:latin typeface="Calibri"/>
                  <a:ea typeface="Calibri"/>
                  <a:cs typeface="Calibri"/>
                  <a:sym typeface="Calibri"/>
                </a:rPr>
                <a:t>T</a:t>
              </a:r>
              <a:r>
                <a:rPr b="1" lang="en-US" sz="1800">
                  <a:solidFill>
                    <a:schemeClr val="dk2"/>
                  </a:solidFill>
                  <a:latin typeface="Calibri"/>
                  <a:ea typeface="Calibri"/>
                  <a:cs typeface="Calibri"/>
                  <a:sym typeface="Calibri"/>
                </a:rPr>
                <a:t>reatment of </a:t>
              </a:r>
              <a:r>
                <a:rPr b="1" lang="en-US" sz="1800" u="sng">
                  <a:solidFill>
                    <a:schemeClr val="dk2"/>
                  </a:solidFill>
                  <a:latin typeface="Calibri"/>
                  <a:ea typeface="Calibri"/>
                  <a:cs typeface="Calibri"/>
                  <a:sym typeface="Calibri"/>
                </a:rPr>
                <a:t>Ch</a:t>
              </a:r>
              <a:r>
                <a:rPr b="1" lang="en-US" sz="1800">
                  <a:solidFill>
                    <a:schemeClr val="dk2"/>
                  </a:solidFill>
                  <a:latin typeface="Calibri"/>
                  <a:ea typeface="Calibri"/>
                  <a:cs typeface="Calibri"/>
                  <a:sym typeface="Calibri"/>
                </a:rPr>
                <a:t>olestatic Liver Disease</a:t>
              </a:r>
              <a:endParaRPr b="1" sz="2800">
                <a:solidFill>
                  <a:schemeClr val="dk2"/>
                </a:solidFill>
                <a:latin typeface="Arial"/>
                <a:ea typeface="Arial"/>
                <a:cs typeface="Arial"/>
                <a:sym typeface="Arial"/>
              </a:endParaRPr>
            </a:p>
          </p:txBody>
        </p:sp>
        <p:sp>
          <p:nvSpPr>
            <p:cNvPr id="225" name="Google Shape;225;p11"/>
            <p:cNvSpPr txBox="1"/>
            <p:nvPr/>
          </p:nvSpPr>
          <p:spPr>
            <a:xfrm>
              <a:off x="5004048" y="4855134"/>
              <a:ext cx="3528392"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800">
                  <a:solidFill>
                    <a:schemeClr val="dk2"/>
                  </a:solidFill>
                  <a:latin typeface="Arial"/>
                  <a:ea typeface="Arial"/>
                  <a:cs typeface="Arial"/>
                  <a:sym typeface="Arial"/>
                </a:rPr>
                <a:t>Coming soon!</a:t>
              </a:r>
              <a:endParaRPr/>
            </a:p>
          </p:txBody>
        </p:sp>
      </p:grpSp>
      <p:grpSp>
        <p:nvGrpSpPr>
          <p:cNvPr id="226" name="Google Shape;226;p11"/>
          <p:cNvGrpSpPr/>
          <p:nvPr/>
        </p:nvGrpSpPr>
        <p:grpSpPr>
          <a:xfrm>
            <a:off x="6300192" y="217503"/>
            <a:ext cx="2664296" cy="2193889"/>
            <a:chOff x="6300192" y="217503"/>
            <a:chExt cx="2664296" cy="2193889"/>
          </a:xfrm>
        </p:grpSpPr>
        <p:pic>
          <p:nvPicPr>
            <p:cNvPr id="227" name="Google Shape;227;p11"/>
            <p:cNvPicPr preferRelativeResize="0"/>
            <p:nvPr/>
          </p:nvPicPr>
          <p:blipFill rotWithShape="1">
            <a:blip r:embed="rId4">
              <a:alphaModFix/>
            </a:blip>
            <a:srcRect b="0" l="0" r="0" t="0"/>
            <a:stretch/>
          </p:blipFill>
          <p:spPr>
            <a:xfrm rot="-441099">
              <a:off x="6662710" y="1092761"/>
              <a:ext cx="1244145" cy="1244145"/>
            </a:xfrm>
            <a:prstGeom prst="rect">
              <a:avLst/>
            </a:prstGeom>
            <a:noFill/>
            <a:ln>
              <a:noFill/>
            </a:ln>
          </p:spPr>
        </p:pic>
        <p:sp>
          <p:nvSpPr>
            <p:cNvPr id="228" name="Google Shape;228;p11"/>
            <p:cNvSpPr txBox="1"/>
            <p:nvPr/>
          </p:nvSpPr>
          <p:spPr>
            <a:xfrm>
              <a:off x="6300192" y="217503"/>
              <a:ext cx="2664296" cy="95410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800">
                  <a:solidFill>
                    <a:schemeClr val="dk2"/>
                  </a:solidFill>
                  <a:latin typeface="Calibri"/>
                  <a:ea typeface="Calibri"/>
                  <a:cs typeface="Calibri"/>
                  <a:sym typeface="Calibri"/>
                </a:rPr>
                <a:t>Removing endotoxins</a:t>
              </a:r>
              <a:endParaRPr/>
            </a:p>
          </p:txBody>
        </p:sp>
      </p:grpSp>
      <p:grpSp>
        <p:nvGrpSpPr>
          <p:cNvPr id="229" name="Google Shape;229;p11"/>
          <p:cNvGrpSpPr/>
          <p:nvPr/>
        </p:nvGrpSpPr>
        <p:grpSpPr>
          <a:xfrm>
            <a:off x="2130342" y="232714"/>
            <a:ext cx="3135666" cy="1824049"/>
            <a:chOff x="2130342" y="232714"/>
            <a:chExt cx="3135666" cy="1824049"/>
          </a:xfrm>
        </p:grpSpPr>
        <p:pic>
          <p:nvPicPr>
            <p:cNvPr id="230" name="Google Shape;230;p11"/>
            <p:cNvPicPr preferRelativeResize="0"/>
            <p:nvPr/>
          </p:nvPicPr>
          <p:blipFill rotWithShape="1">
            <a:blip r:embed="rId4">
              <a:alphaModFix/>
            </a:blip>
            <a:srcRect b="0" l="0" r="0" t="0"/>
            <a:stretch/>
          </p:blipFill>
          <p:spPr>
            <a:xfrm rot="10456006">
              <a:off x="2189373" y="753587"/>
              <a:ext cx="1244145" cy="1244145"/>
            </a:xfrm>
            <a:prstGeom prst="rect">
              <a:avLst/>
            </a:prstGeom>
            <a:noFill/>
            <a:ln>
              <a:noFill/>
            </a:ln>
          </p:spPr>
        </p:pic>
        <p:sp>
          <p:nvSpPr>
            <p:cNvPr id="231" name="Google Shape;231;p11"/>
            <p:cNvSpPr txBox="1"/>
            <p:nvPr/>
          </p:nvSpPr>
          <p:spPr>
            <a:xfrm>
              <a:off x="3099824" y="232714"/>
              <a:ext cx="2166184" cy="95410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800">
                  <a:solidFill>
                    <a:schemeClr val="dk2"/>
                  </a:solidFill>
                  <a:latin typeface="Calibri"/>
                  <a:ea typeface="Calibri"/>
                  <a:cs typeface="Calibri"/>
                  <a:sym typeface="Calibri"/>
                </a:rPr>
                <a:t>Giving FMT ‘healthy poo’</a:t>
              </a:r>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6"/>
                                        </p:tgtEl>
                                        <p:attrNameLst>
                                          <p:attrName>style.visibility</p:attrName>
                                        </p:attrNameLst>
                                      </p:cBhvr>
                                      <p:to>
                                        <p:strVal val="visible"/>
                                      </p:to>
                                    </p:set>
                                    <p:animEffect filter="fade" transition="in">
                                      <p:cBhvr>
                                        <p:cTn dur="500"/>
                                        <p:tgtEl>
                                          <p:spTgt spid="21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2"/>
                                        </p:tgtEl>
                                        <p:attrNameLst>
                                          <p:attrName>style.visibility</p:attrName>
                                        </p:attrNameLst>
                                      </p:cBhvr>
                                      <p:to>
                                        <p:strVal val="visible"/>
                                      </p:to>
                                    </p:set>
                                    <p:animEffect filter="fade" transition="in">
                                      <p:cBhvr>
                                        <p:cTn dur="500"/>
                                        <p:tgtEl>
                                          <p:spTgt spid="22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9"/>
                                        </p:tgtEl>
                                        <p:attrNameLst>
                                          <p:attrName>style.visibility</p:attrName>
                                        </p:attrNameLst>
                                      </p:cBhvr>
                                      <p:to>
                                        <p:strVal val="visible"/>
                                      </p:to>
                                    </p:set>
                                    <p:animEffect filter="fade" transition="in">
                                      <p:cBhvr>
                                        <p:cTn dur="500"/>
                                        <p:tgtEl>
                                          <p:spTgt spid="22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6"/>
                                        </p:tgtEl>
                                        <p:attrNameLst>
                                          <p:attrName>style.visibility</p:attrName>
                                        </p:attrNameLst>
                                      </p:cBhvr>
                                      <p:to>
                                        <p:strVal val="visible"/>
                                      </p:to>
                                    </p:set>
                                    <p:animEffect filter="fade" transition="in">
                                      <p:cBhvr>
                                        <p:cTn dur="500"/>
                                        <p:tgtEl>
                                          <p:spTgt spid="22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 name="Shape 236"/>
        <p:cNvGrpSpPr/>
        <p:nvPr/>
      </p:nvGrpSpPr>
      <p:grpSpPr>
        <a:xfrm>
          <a:off x="0" y="0"/>
          <a:ext cx="0" cy="0"/>
          <a:chOff x="0" y="0"/>
          <a:chExt cx="0" cy="0"/>
        </a:xfrm>
      </p:grpSpPr>
      <p:sp>
        <p:nvSpPr>
          <p:cNvPr id="237" name="Google Shape;237;p12"/>
          <p:cNvSpPr txBox="1"/>
          <p:nvPr>
            <p:ph type="title"/>
          </p:nvPr>
        </p:nvSpPr>
        <p:spPr>
          <a:xfrm>
            <a:off x="396875" y="206896"/>
            <a:ext cx="77724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The FARGO Trial</a:t>
            </a:r>
            <a:endParaRPr/>
          </a:p>
        </p:txBody>
      </p:sp>
      <p:sp>
        <p:nvSpPr>
          <p:cNvPr id="238" name="Google Shape;238;p12"/>
          <p:cNvSpPr txBox="1"/>
          <p:nvPr>
            <p:ph idx="1" type="body"/>
          </p:nvPr>
        </p:nvSpPr>
        <p:spPr>
          <a:xfrm>
            <a:off x="396875" y="1619672"/>
            <a:ext cx="8502681" cy="4473310"/>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SzPts val="1920"/>
              <a:buChar char="□"/>
            </a:pPr>
            <a:r>
              <a:rPr lang="en-US" sz="2400" u="sng"/>
              <a:t>Question</a:t>
            </a:r>
            <a:r>
              <a:rPr lang="en-US" sz="2400"/>
              <a:t>: how does changing the PSC microbiome using Faecal Microbiota Transplants (FMT = processed poo from healthy donors) affect PSC?</a:t>
            </a:r>
            <a:endParaRPr/>
          </a:p>
          <a:p>
            <a:pPr indent="0" lvl="1" marL="457200" rtl="0" algn="l">
              <a:spcBef>
                <a:spcPts val="400"/>
              </a:spcBef>
              <a:spcAft>
                <a:spcPts val="0"/>
              </a:spcAft>
              <a:buSzPts val="2000"/>
              <a:buFont typeface="Arial"/>
              <a:buNone/>
            </a:pPr>
            <a:r>
              <a:t/>
            </a:r>
            <a:endParaRPr sz="2000"/>
          </a:p>
          <a:p>
            <a:pPr indent="-285750" lvl="1" marL="742950" rtl="0" algn="l">
              <a:spcBef>
                <a:spcPts val="400"/>
              </a:spcBef>
              <a:spcAft>
                <a:spcPts val="0"/>
              </a:spcAft>
              <a:buSzPts val="2000"/>
              <a:buFont typeface="Arial"/>
              <a:buChar char="–"/>
            </a:pPr>
            <a:r>
              <a:rPr lang="en-US" sz="2000"/>
              <a:t> Single FMT treatment:</a:t>
            </a:r>
            <a:endParaRPr/>
          </a:p>
          <a:p>
            <a:pPr indent="-228600" lvl="2" marL="1143000" rtl="0" algn="l">
              <a:spcBef>
                <a:spcPts val="400"/>
              </a:spcBef>
              <a:spcAft>
                <a:spcPts val="0"/>
              </a:spcAft>
              <a:buSzPts val="1300"/>
              <a:buChar char="□"/>
            </a:pPr>
            <a:r>
              <a:rPr lang="en-US" sz="2000"/>
              <a:t> ↓ ALP levels by ≥50% in 3/9 patients </a:t>
            </a:r>
            <a:endParaRPr/>
          </a:p>
          <a:p>
            <a:pPr indent="-228600" lvl="2" marL="1143000" rtl="0" algn="l">
              <a:spcBef>
                <a:spcPts val="400"/>
              </a:spcBef>
              <a:spcAft>
                <a:spcPts val="0"/>
              </a:spcAft>
              <a:buSzPts val="1300"/>
              <a:buChar char="□"/>
            </a:pPr>
            <a:r>
              <a:rPr lang="en-US" sz="2000"/>
              <a:t> Microbiome diversity ↑ in all patients</a:t>
            </a:r>
            <a:endParaRPr/>
          </a:p>
          <a:p>
            <a:pPr indent="-158750" lvl="1" marL="742950" rtl="0" algn="l">
              <a:spcBef>
                <a:spcPts val="400"/>
              </a:spcBef>
              <a:spcAft>
                <a:spcPts val="0"/>
              </a:spcAft>
              <a:buSzPts val="2000"/>
              <a:buFont typeface="Arial"/>
              <a:buNone/>
            </a:pPr>
            <a:r>
              <a:t/>
            </a:r>
            <a:endParaRPr sz="2000"/>
          </a:p>
          <a:p>
            <a:pPr indent="-285750" lvl="1" marL="742950" rtl="0" algn="l">
              <a:spcBef>
                <a:spcPts val="400"/>
              </a:spcBef>
              <a:spcAft>
                <a:spcPts val="0"/>
              </a:spcAft>
              <a:buSzPts val="2000"/>
              <a:buFont typeface="Arial"/>
              <a:buChar char="–"/>
            </a:pPr>
            <a:r>
              <a:rPr lang="en-US" sz="2000"/>
              <a:t> In mild-moderate IBD → 40% improved symptoms after 8 weeks</a:t>
            </a:r>
            <a:endParaRPr/>
          </a:p>
          <a:p>
            <a:pPr indent="-107950" lvl="1" marL="742950" rtl="0" algn="l">
              <a:spcBef>
                <a:spcPts val="560"/>
              </a:spcBef>
              <a:spcAft>
                <a:spcPts val="0"/>
              </a:spcAft>
              <a:buSzPts val="2800"/>
              <a:buFont typeface="Arial"/>
              <a:buNone/>
            </a:pPr>
            <a:r>
              <a:t/>
            </a:r>
            <a:endParaRPr/>
          </a:p>
          <a:p>
            <a:pPr indent="-107950" lvl="1" marL="742950" rtl="0" algn="l">
              <a:spcBef>
                <a:spcPts val="560"/>
              </a:spcBef>
              <a:spcAft>
                <a:spcPts val="0"/>
              </a:spcAft>
              <a:buSzPts val="2800"/>
              <a:buFont typeface="Arial"/>
              <a:buNone/>
            </a:pPr>
            <a:r>
              <a:t/>
            </a:r>
            <a:endParaRPr/>
          </a:p>
        </p:txBody>
      </p:sp>
      <p:sp>
        <p:nvSpPr>
          <p:cNvPr id="239" name="Google Shape;239;p12"/>
          <p:cNvSpPr txBox="1"/>
          <p:nvPr/>
        </p:nvSpPr>
        <p:spPr>
          <a:xfrm>
            <a:off x="-69669" y="6436255"/>
            <a:ext cx="2974694"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lang="en-US" sz="700">
                <a:solidFill>
                  <a:schemeClr val="lt1"/>
                </a:solidFill>
                <a:latin typeface="Arial"/>
                <a:ea typeface="Arial"/>
                <a:cs typeface="Arial"/>
                <a:sym typeface="Arial"/>
              </a:rPr>
              <a:t>Allegretti et al. </a:t>
            </a:r>
            <a:r>
              <a:rPr b="0" i="1" lang="en-US" sz="700">
                <a:solidFill>
                  <a:schemeClr val="lt1"/>
                </a:solidFill>
                <a:latin typeface="Arial"/>
                <a:ea typeface="Arial"/>
                <a:cs typeface="Arial"/>
                <a:sym typeface="Arial"/>
              </a:rPr>
              <a:t>American Journal of Gastroenterology</a:t>
            </a:r>
            <a:r>
              <a:rPr b="0" lang="en-US" sz="700">
                <a:solidFill>
                  <a:schemeClr val="lt1"/>
                </a:solidFill>
                <a:latin typeface="Arial"/>
                <a:ea typeface="Arial"/>
                <a:cs typeface="Arial"/>
                <a:sym typeface="Arial"/>
              </a:rPr>
              <a:t>. 2019</a:t>
            </a:r>
            <a:endParaRPr/>
          </a:p>
          <a:p>
            <a:pPr indent="0" lvl="0" marL="0" marR="0" rtl="0" algn="l">
              <a:spcBef>
                <a:spcPts val="0"/>
              </a:spcBef>
              <a:spcAft>
                <a:spcPts val="0"/>
              </a:spcAft>
              <a:buNone/>
            </a:pPr>
            <a:r>
              <a:rPr b="0" lang="en-US" sz="700">
                <a:solidFill>
                  <a:schemeClr val="lt1"/>
                </a:solidFill>
                <a:latin typeface="Arial"/>
                <a:ea typeface="Arial"/>
                <a:cs typeface="Arial"/>
                <a:sym typeface="Arial"/>
              </a:rPr>
              <a:t>Anderson et al. </a:t>
            </a:r>
            <a:r>
              <a:rPr b="0" i="1" lang="en-US" sz="700">
                <a:solidFill>
                  <a:schemeClr val="lt1"/>
                </a:solidFill>
                <a:latin typeface="Arial"/>
                <a:ea typeface="Arial"/>
                <a:cs typeface="Arial"/>
                <a:sym typeface="Arial"/>
              </a:rPr>
              <a:t>Aliment Pharmacol Ther. </a:t>
            </a:r>
            <a:r>
              <a:rPr b="0" lang="en-US" sz="700">
                <a:solidFill>
                  <a:schemeClr val="lt1"/>
                </a:solidFill>
                <a:latin typeface="Arial"/>
                <a:ea typeface="Arial"/>
                <a:cs typeface="Arial"/>
                <a:sym typeface="Arial"/>
              </a:rPr>
              <a:t>2012</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8">
                                            <p:txEl>
                                              <p:pRg end="0" st="0"/>
                                            </p:txEl>
                                          </p:spTgt>
                                        </p:tgtEl>
                                        <p:attrNameLst>
                                          <p:attrName>style.visibility</p:attrName>
                                        </p:attrNameLst>
                                      </p:cBhvr>
                                      <p:to>
                                        <p:strVal val="visible"/>
                                      </p:to>
                                    </p:set>
                                    <p:animEffect filter="fade" transition="in">
                                      <p:cBhvr>
                                        <p:cTn dur="500"/>
                                        <p:tgtEl>
                                          <p:spTgt spid="238">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8">
                                            <p:txEl>
                                              <p:pRg end="1" st="1"/>
                                            </p:txEl>
                                          </p:spTgt>
                                        </p:tgtEl>
                                        <p:attrNameLst>
                                          <p:attrName>style.visibility</p:attrName>
                                        </p:attrNameLst>
                                      </p:cBhvr>
                                      <p:to>
                                        <p:strVal val="visible"/>
                                      </p:to>
                                    </p:set>
                                    <p:animEffect filter="fade" transition="in">
                                      <p:cBhvr>
                                        <p:cTn dur="500"/>
                                        <p:tgtEl>
                                          <p:spTgt spid="238">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8">
                                            <p:txEl>
                                              <p:pRg end="2" st="2"/>
                                            </p:txEl>
                                          </p:spTgt>
                                        </p:tgtEl>
                                        <p:attrNameLst>
                                          <p:attrName>style.visibility</p:attrName>
                                        </p:attrNameLst>
                                      </p:cBhvr>
                                      <p:to>
                                        <p:strVal val="visible"/>
                                      </p:to>
                                    </p:set>
                                    <p:animEffect filter="fade" transition="in">
                                      <p:cBhvr>
                                        <p:cTn dur="500"/>
                                        <p:tgtEl>
                                          <p:spTgt spid="238">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8">
                                            <p:txEl>
                                              <p:pRg end="3" st="3"/>
                                            </p:txEl>
                                          </p:spTgt>
                                        </p:tgtEl>
                                        <p:attrNameLst>
                                          <p:attrName>style.visibility</p:attrName>
                                        </p:attrNameLst>
                                      </p:cBhvr>
                                      <p:to>
                                        <p:strVal val="visible"/>
                                      </p:to>
                                    </p:set>
                                    <p:animEffect filter="fade" transition="in">
                                      <p:cBhvr>
                                        <p:cTn dur="500"/>
                                        <p:tgtEl>
                                          <p:spTgt spid="238">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8">
                                            <p:txEl>
                                              <p:pRg end="4" st="4"/>
                                            </p:txEl>
                                          </p:spTgt>
                                        </p:tgtEl>
                                        <p:attrNameLst>
                                          <p:attrName>style.visibility</p:attrName>
                                        </p:attrNameLst>
                                      </p:cBhvr>
                                      <p:to>
                                        <p:strVal val="visible"/>
                                      </p:to>
                                    </p:set>
                                    <p:animEffect filter="fade" transition="in">
                                      <p:cBhvr>
                                        <p:cTn dur="500"/>
                                        <p:tgtEl>
                                          <p:spTgt spid="238">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8">
                                            <p:txEl>
                                              <p:pRg end="5" st="5"/>
                                            </p:txEl>
                                          </p:spTgt>
                                        </p:tgtEl>
                                        <p:attrNameLst>
                                          <p:attrName>style.visibility</p:attrName>
                                        </p:attrNameLst>
                                      </p:cBhvr>
                                      <p:to>
                                        <p:strVal val="visible"/>
                                      </p:to>
                                    </p:set>
                                    <p:animEffect filter="fade" transition="in">
                                      <p:cBhvr>
                                        <p:cTn dur="500"/>
                                        <p:tgtEl>
                                          <p:spTgt spid="238">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8">
                                            <p:txEl>
                                              <p:pRg end="6" st="6"/>
                                            </p:txEl>
                                          </p:spTgt>
                                        </p:tgtEl>
                                        <p:attrNameLst>
                                          <p:attrName>style.visibility</p:attrName>
                                        </p:attrNameLst>
                                      </p:cBhvr>
                                      <p:to>
                                        <p:strVal val="visible"/>
                                      </p:to>
                                    </p:set>
                                    <p:animEffect filter="fade" transition="in">
                                      <p:cBhvr>
                                        <p:cTn dur="500"/>
                                        <p:tgtEl>
                                          <p:spTgt spid="238">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8">
                                            <p:txEl>
                                              <p:pRg end="7" st="7"/>
                                            </p:txEl>
                                          </p:spTgt>
                                        </p:tgtEl>
                                        <p:attrNameLst>
                                          <p:attrName>style.visibility</p:attrName>
                                        </p:attrNameLst>
                                      </p:cBhvr>
                                      <p:to>
                                        <p:strVal val="visible"/>
                                      </p:to>
                                    </p:set>
                                    <p:animEffect filter="fade" transition="in">
                                      <p:cBhvr>
                                        <p:cTn dur="500"/>
                                        <p:tgtEl>
                                          <p:spTgt spid="238">
                                            <p:txEl>
                                              <p:pRg end="7" st="7"/>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8">
                                            <p:txEl>
                                              <p:pRg end="8" st="8"/>
                                            </p:txEl>
                                          </p:spTgt>
                                        </p:tgtEl>
                                        <p:attrNameLst>
                                          <p:attrName>style.visibility</p:attrName>
                                        </p:attrNameLst>
                                      </p:cBhvr>
                                      <p:to>
                                        <p:strVal val="visible"/>
                                      </p:to>
                                    </p:set>
                                    <p:animEffect filter="fade" transition="in">
                                      <p:cBhvr>
                                        <p:cTn dur="500"/>
                                        <p:tgtEl>
                                          <p:spTgt spid="238">
                                            <p:txEl>
                                              <p:pRg end="8" st="8"/>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sp>
        <p:nvSpPr>
          <p:cNvPr id="245" name="Google Shape;245;p13"/>
          <p:cNvSpPr txBox="1"/>
          <p:nvPr>
            <p:ph type="title"/>
          </p:nvPr>
        </p:nvSpPr>
        <p:spPr>
          <a:xfrm>
            <a:off x="396875" y="476672"/>
            <a:ext cx="77724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The FARGO Trial</a:t>
            </a:r>
            <a:endParaRPr/>
          </a:p>
        </p:txBody>
      </p:sp>
      <p:sp>
        <p:nvSpPr>
          <p:cNvPr id="246" name="Google Shape;246;p13"/>
          <p:cNvSpPr txBox="1"/>
          <p:nvPr>
            <p:ph idx="1" type="body"/>
          </p:nvPr>
        </p:nvSpPr>
        <p:spPr>
          <a:xfrm>
            <a:off x="396875" y="1844824"/>
            <a:ext cx="7772400" cy="3888432"/>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SzPts val="1920"/>
              <a:buChar char="□"/>
            </a:pPr>
            <a:r>
              <a:rPr lang="en-US" sz="2400"/>
              <a:t>Target: 58 patients </a:t>
            </a:r>
            <a:endParaRPr/>
          </a:p>
          <a:p>
            <a:pPr indent="-285750" lvl="1" marL="742950" rtl="0" algn="l">
              <a:spcBef>
                <a:spcPts val="480"/>
              </a:spcBef>
              <a:spcAft>
                <a:spcPts val="0"/>
              </a:spcAft>
              <a:buSzPts val="2400"/>
              <a:buFont typeface="Arial"/>
              <a:buChar char="–"/>
            </a:pPr>
            <a:r>
              <a:rPr lang="en-US" sz="2400"/>
              <a:t>Early PSC </a:t>
            </a:r>
            <a:r>
              <a:rPr b="1" lang="en-US" sz="2400" u="sng"/>
              <a:t>and</a:t>
            </a:r>
            <a:endParaRPr/>
          </a:p>
          <a:p>
            <a:pPr indent="-285750" lvl="1" marL="742950" rtl="0" algn="l">
              <a:spcBef>
                <a:spcPts val="480"/>
              </a:spcBef>
              <a:spcAft>
                <a:spcPts val="0"/>
              </a:spcAft>
              <a:buSzPts val="2400"/>
              <a:buFont typeface="Arial"/>
              <a:buChar char="–"/>
            </a:pPr>
            <a:r>
              <a:rPr lang="en-US" sz="2400"/>
              <a:t>Well controlled IBD</a:t>
            </a:r>
            <a:endParaRPr/>
          </a:p>
          <a:p>
            <a:pPr indent="-220980" lvl="0" marL="342900" rtl="0" algn="l">
              <a:spcBef>
                <a:spcPts val="480"/>
              </a:spcBef>
              <a:spcAft>
                <a:spcPts val="0"/>
              </a:spcAft>
              <a:buSzPts val="1920"/>
              <a:buNone/>
            </a:pPr>
            <a:r>
              <a:t/>
            </a:r>
            <a:endParaRPr sz="2400"/>
          </a:p>
          <a:p>
            <a:pPr indent="-342900" lvl="0" marL="342900" rtl="0" algn="l">
              <a:spcBef>
                <a:spcPts val="480"/>
              </a:spcBef>
              <a:spcAft>
                <a:spcPts val="0"/>
              </a:spcAft>
              <a:buSzPts val="1920"/>
              <a:buChar char="□"/>
            </a:pPr>
            <a:r>
              <a:rPr lang="en-US" sz="2400"/>
              <a:t>6 recruitment centres</a:t>
            </a:r>
            <a:endParaRPr/>
          </a:p>
          <a:p>
            <a:pPr indent="0" lvl="0" marL="0" rtl="0" algn="l">
              <a:spcBef>
                <a:spcPts val="480"/>
              </a:spcBef>
              <a:spcAft>
                <a:spcPts val="0"/>
              </a:spcAft>
              <a:buSzPts val="1920"/>
              <a:buNone/>
            </a:pPr>
            <a:r>
              <a:t/>
            </a:r>
            <a:endParaRPr sz="2400"/>
          </a:p>
        </p:txBody>
      </p:sp>
      <p:grpSp>
        <p:nvGrpSpPr>
          <p:cNvPr id="247" name="Google Shape;247;p13"/>
          <p:cNvGrpSpPr/>
          <p:nvPr/>
        </p:nvGrpSpPr>
        <p:grpSpPr>
          <a:xfrm>
            <a:off x="973819" y="4581432"/>
            <a:ext cx="6840760" cy="1158573"/>
            <a:chOff x="539552" y="1420341"/>
            <a:chExt cx="6840760" cy="1158573"/>
          </a:xfrm>
        </p:grpSpPr>
        <p:sp>
          <p:nvSpPr>
            <p:cNvPr id="248" name="Google Shape;248;p13"/>
            <p:cNvSpPr txBox="1"/>
            <p:nvPr/>
          </p:nvSpPr>
          <p:spPr>
            <a:xfrm>
              <a:off x="539552" y="1811586"/>
              <a:ext cx="2016224"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800">
                  <a:solidFill>
                    <a:schemeClr val="dk2"/>
                  </a:solidFill>
                  <a:latin typeface="Arial"/>
                  <a:ea typeface="Arial"/>
                  <a:cs typeface="Arial"/>
                  <a:sym typeface="Arial"/>
                </a:rPr>
                <a:t>PSC + IBD</a:t>
              </a:r>
              <a:endParaRPr/>
            </a:p>
          </p:txBody>
        </p:sp>
        <p:sp>
          <p:nvSpPr>
            <p:cNvPr id="249" name="Google Shape;249;p13"/>
            <p:cNvSpPr txBox="1"/>
            <p:nvPr/>
          </p:nvSpPr>
          <p:spPr>
            <a:xfrm>
              <a:off x="3347864" y="1805412"/>
              <a:ext cx="1512168"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800">
                  <a:solidFill>
                    <a:schemeClr val="dk2"/>
                  </a:solidFill>
                  <a:latin typeface="Arial"/>
                  <a:ea typeface="Arial"/>
                  <a:cs typeface="Arial"/>
                  <a:sym typeface="Arial"/>
                </a:rPr>
                <a:t>Eligible</a:t>
              </a:r>
              <a:endParaRPr/>
            </a:p>
          </p:txBody>
        </p:sp>
        <p:cxnSp>
          <p:nvCxnSpPr>
            <p:cNvPr id="250" name="Google Shape;250;p13"/>
            <p:cNvCxnSpPr>
              <a:stCxn id="248" idx="3"/>
              <a:endCxn id="249" idx="1"/>
            </p:cNvCxnSpPr>
            <p:nvPr/>
          </p:nvCxnSpPr>
          <p:spPr>
            <a:xfrm flipH="1" rot="10800000">
              <a:off x="2555776" y="2066896"/>
              <a:ext cx="792000" cy="6300"/>
            </a:xfrm>
            <a:prstGeom prst="straightConnector1">
              <a:avLst/>
            </a:prstGeom>
            <a:noFill/>
            <a:ln cap="flat" cmpd="sng" w="57150">
              <a:solidFill>
                <a:schemeClr val="accent1"/>
              </a:solidFill>
              <a:prstDash val="solid"/>
              <a:round/>
              <a:headEnd len="sm" w="sm" type="none"/>
              <a:tailEnd len="med" w="med" type="triangle"/>
            </a:ln>
          </p:spPr>
        </p:cxnSp>
        <p:cxnSp>
          <p:nvCxnSpPr>
            <p:cNvPr id="251" name="Google Shape;251;p13"/>
            <p:cNvCxnSpPr/>
            <p:nvPr/>
          </p:nvCxnSpPr>
          <p:spPr>
            <a:xfrm flipH="1" rot="10800000">
              <a:off x="4788024" y="1700808"/>
              <a:ext cx="936104" cy="360654"/>
            </a:xfrm>
            <a:prstGeom prst="straightConnector1">
              <a:avLst/>
            </a:prstGeom>
            <a:noFill/>
            <a:ln cap="flat" cmpd="sng" w="57150">
              <a:solidFill>
                <a:schemeClr val="accent1"/>
              </a:solidFill>
              <a:prstDash val="solid"/>
              <a:round/>
              <a:headEnd len="sm" w="sm" type="none"/>
              <a:tailEnd len="med" w="med" type="triangle"/>
            </a:ln>
          </p:spPr>
        </p:cxnSp>
        <p:cxnSp>
          <p:nvCxnSpPr>
            <p:cNvPr id="252" name="Google Shape;252;p13"/>
            <p:cNvCxnSpPr/>
            <p:nvPr/>
          </p:nvCxnSpPr>
          <p:spPr>
            <a:xfrm>
              <a:off x="4788024" y="2134084"/>
              <a:ext cx="936104" cy="194548"/>
            </a:xfrm>
            <a:prstGeom prst="straightConnector1">
              <a:avLst/>
            </a:prstGeom>
            <a:noFill/>
            <a:ln cap="flat" cmpd="sng" w="57150">
              <a:solidFill>
                <a:schemeClr val="accent1"/>
              </a:solidFill>
              <a:prstDash val="solid"/>
              <a:round/>
              <a:headEnd len="sm" w="sm" type="none"/>
              <a:tailEnd len="med" w="med" type="triangle"/>
            </a:ln>
          </p:spPr>
        </p:cxnSp>
        <p:sp>
          <p:nvSpPr>
            <p:cNvPr id="253" name="Google Shape;253;p13"/>
            <p:cNvSpPr txBox="1"/>
            <p:nvPr/>
          </p:nvSpPr>
          <p:spPr>
            <a:xfrm>
              <a:off x="5724128" y="1420341"/>
              <a:ext cx="936104"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800">
                  <a:solidFill>
                    <a:schemeClr val="dk2"/>
                  </a:solidFill>
                  <a:latin typeface="Arial"/>
                  <a:ea typeface="Arial"/>
                  <a:cs typeface="Arial"/>
                  <a:sym typeface="Arial"/>
                </a:rPr>
                <a:t>FMT</a:t>
              </a:r>
              <a:endParaRPr/>
            </a:p>
          </p:txBody>
        </p:sp>
        <p:sp>
          <p:nvSpPr>
            <p:cNvPr id="254" name="Google Shape;254;p13"/>
            <p:cNvSpPr txBox="1"/>
            <p:nvPr/>
          </p:nvSpPr>
          <p:spPr>
            <a:xfrm>
              <a:off x="5724128" y="2055694"/>
              <a:ext cx="1656184"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800">
                  <a:solidFill>
                    <a:schemeClr val="dk2"/>
                  </a:solidFill>
                  <a:latin typeface="Arial"/>
                  <a:ea typeface="Arial"/>
                  <a:cs typeface="Arial"/>
                  <a:sym typeface="Arial"/>
                </a:rPr>
                <a:t>Placebo</a:t>
              </a:r>
              <a:endParaRPr/>
            </a:p>
          </p:txBody>
        </p:sp>
      </p:grpSp>
      <p:grpSp>
        <p:nvGrpSpPr>
          <p:cNvPr id="255" name="Google Shape;255;p13"/>
          <p:cNvGrpSpPr/>
          <p:nvPr/>
        </p:nvGrpSpPr>
        <p:grpSpPr>
          <a:xfrm>
            <a:off x="6963926" y="128218"/>
            <a:ext cx="1942590" cy="5036570"/>
            <a:chOff x="6963926" y="128218"/>
            <a:chExt cx="1942590" cy="5036570"/>
          </a:xfrm>
        </p:grpSpPr>
        <p:pic>
          <p:nvPicPr>
            <p:cNvPr id="256" name="Google Shape;256;p13"/>
            <p:cNvPicPr preferRelativeResize="0"/>
            <p:nvPr/>
          </p:nvPicPr>
          <p:blipFill rotWithShape="1">
            <a:blip r:embed="rId3">
              <a:alphaModFix/>
            </a:blip>
            <a:srcRect b="8286" l="15151" r="59978" t="9594"/>
            <a:stretch/>
          </p:blipFill>
          <p:spPr>
            <a:xfrm>
              <a:off x="7094499" y="616683"/>
              <a:ext cx="1587540" cy="3669397"/>
            </a:xfrm>
            <a:prstGeom prst="rect">
              <a:avLst/>
            </a:prstGeom>
            <a:noFill/>
            <a:ln>
              <a:noFill/>
            </a:ln>
          </p:spPr>
        </p:pic>
        <p:pic>
          <p:nvPicPr>
            <p:cNvPr id="257" name="Google Shape;257;p13"/>
            <p:cNvPicPr preferRelativeResize="0"/>
            <p:nvPr/>
          </p:nvPicPr>
          <p:blipFill rotWithShape="1">
            <a:blip r:embed="rId4">
              <a:alphaModFix/>
            </a:blip>
            <a:srcRect b="0" l="0" r="0" t="0"/>
            <a:stretch/>
          </p:blipFill>
          <p:spPr>
            <a:xfrm rot="779437">
              <a:off x="7095899" y="4163871"/>
              <a:ext cx="910256" cy="910256"/>
            </a:xfrm>
            <a:prstGeom prst="rect">
              <a:avLst/>
            </a:prstGeom>
            <a:noFill/>
            <a:ln>
              <a:noFill/>
            </a:ln>
          </p:spPr>
        </p:pic>
        <p:sp>
          <p:nvSpPr>
            <p:cNvPr id="258" name="Google Shape;258;p13"/>
            <p:cNvSpPr txBox="1"/>
            <p:nvPr/>
          </p:nvSpPr>
          <p:spPr>
            <a:xfrm>
              <a:off x="6963926" y="128218"/>
              <a:ext cx="1942590" cy="58477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2"/>
                  </a:solidFill>
                  <a:latin typeface="Calibri"/>
                  <a:ea typeface="Calibri"/>
                  <a:cs typeface="Calibri"/>
                  <a:sym typeface="Calibri"/>
                </a:rPr>
                <a:t>UoB Microbiome Treatment Centre</a:t>
              </a:r>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7"/>
                                        </p:tgtEl>
                                        <p:attrNameLst>
                                          <p:attrName>style.visibility</p:attrName>
                                        </p:attrNameLst>
                                      </p:cBhvr>
                                      <p:to>
                                        <p:strVal val="visible"/>
                                      </p:to>
                                    </p:set>
                                    <p:animEffect filter="fade" transition="in">
                                      <p:cBhvr>
                                        <p:cTn dur="500"/>
                                        <p:tgtEl>
                                          <p:spTgt spid="24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5"/>
                                        </p:tgtEl>
                                        <p:attrNameLst>
                                          <p:attrName>style.visibility</p:attrName>
                                        </p:attrNameLst>
                                      </p:cBhvr>
                                      <p:to>
                                        <p:strVal val="visible"/>
                                      </p:to>
                                    </p:set>
                                    <p:animEffect filter="fade" transition="in">
                                      <p:cBhvr>
                                        <p:cTn dur="500"/>
                                        <p:tgtEl>
                                          <p:spTgt spid="25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 name="Shape 263"/>
        <p:cNvGrpSpPr/>
        <p:nvPr/>
      </p:nvGrpSpPr>
      <p:grpSpPr>
        <a:xfrm>
          <a:off x="0" y="0"/>
          <a:ext cx="0" cy="0"/>
          <a:chOff x="0" y="0"/>
          <a:chExt cx="0" cy="0"/>
        </a:xfrm>
      </p:grpSpPr>
      <p:sp>
        <p:nvSpPr>
          <p:cNvPr id="264" name="Google Shape;264;p14"/>
          <p:cNvSpPr txBox="1"/>
          <p:nvPr>
            <p:ph type="title"/>
          </p:nvPr>
        </p:nvSpPr>
        <p:spPr>
          <a:xfrm>
            <a:off x="396875" y="476672"/>
            <a:ext cx="77724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The FARGO Trial</a:t>
            </a:r>
            <a:endParaRPr/>
          </a:p>
        </p:txBody>
      </p:sp>
      <p:grpSp>
        <p:nvGrpSpPr>
          <p:cNvPr id="265" name="Google Shape;265;p14"/>
          <p:cNvGrpSpPr/>
          <p:nvPr/>
        </p:nvGrpSpPr>
        <p:grpSpPr>
          <a:xfrm>
            <a:off x="284357" y="2327523"/>
            <a:ext cx="8359265" cy="2528106"/>
            <a:chOff x="-112518" y="1017283"/>
            <a:chExt cx="8359265" cy="2528106"/>
          </a:xfrm>
        </p:grpSpPr>
        <p:sp>
          <p:nvSpPr>
            <p:cNvPr id="266" name="Google Shape;266;p14"/>
            <p:cNvSpPr/>
            <p:nvPr/>
          </p:nvSpPr>
          <p:spPr>
            <a:xfrm>
              <a:off x="3708" y="1802176"/>
              <a:ext cx="958320" cy="958320"/>
            </a:xfrm>
            <a:prstGeom prst="donut">
              <a:avLst>
                <a:gd fmla="val 20000" name="adj"/>
              </a:avLst>
            </a:prstGeom>
            <a:solidFill>
              <a:srgbClr val="48A3CD"/>
            </a:solidFill>
            <a:ln cap="flat" cmpd="sng" w="25400">
              <a:solidFill>
                <a:srgbClr val="83B4C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14"/>
            <p:cNvSpPr/>
            <p:nvPr/>
          </p:nvSpPr>
          <p:spPr>
            <a:xfrm>
              <a:off x="-112518" y="1311925"/>
              <a:ext cx="1191298" cy="574113"/>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p14"/>
            <p:cNvSpPr txBox="1"/>
            <p:nvPr/>
          </p:nvSpPr>
          <p:spPr>
            <a:xfrm>
              <a:off x="-112518" y="1311925"/>
              <a:ext cx="1191298" cy="574113"/>
            </a:xfrm>
            <a:prstGeom prst="rect">
              <a:avLst/>
            </a:prstGeom>
            <a:noFill/>
            <a:ln>
              <a:noFill/>
            </a:ln>
          </p:spPr>
          <p:txBody>
            <a:bodyPr anchorCtr="0" anchor="ctr" bIns="0" lIns="33000" spcFirstLastPara="1" rIns="0" wrap="square" tIns="0">
              <a:noAutofit/>
            </a:bodyPr>
            <a:lstStyle/>
            <a:p>
              <a:pPr indent="0" lvl="0" marL="0" marR="0" rtl="0" algn="ctr">
                <a:lnSpc>
                  <a:spcPct val="90000"/>
                </a:lnSpc>
                <a:spcBef>
                  <a:spcPts val="0"/>
                </a:spcBef>
                <a:spcAft>
                  <a:spcPts val="0"/>
                </a:spcAft>
                <a:buClr>
                  <a:schemeClr val="dk2"/>
                </a:buClr>
                <a:buSzPts val="1300"/>
                <a:buFont typeface="Arial"/>
                <a:buNone/>
              </a:pPr>
              <a:r>
                <a:rPr b="1" lang="en-US" sz="1300">
                  <a:solidFill>
                    <a:schemeClr val="dk2"/>
                  </a:solidFill>
                  <a:latin typeface="Arial"/>
                  <a:ea typeface="Arial"/>
                  <a:cs typeface="Arial"/>
                  <a:sym typeface="Arial"/>
                </a:rPr>
                <a:t>Treatment</a:t>
              </a:r>
              <a:r>
                <a:rPr b="1" lang="en-US" sz="1300">
                  <a:solidFill>
                    <a:schemeClr val="dk2"/>
                  </a:solidFill>
                  <a:latin typeface="Arial"/>
                  <a:ea typeface="Arial"/>
                  <a:cs typeface="Arial"/>
                  <a:sym typeface="Arial"/>
                </a:rPr>
                <a:t> 1  Colonoscopy</a:t>
              </a:r>
              <a:endParaRPr b="1" sz="1300">
                <a:solidFill>
                  <a:schemeClr val="dk2"/>
                </a:solidFill>
                <a:latin typeface="Arial"/>
                <a:ea typeface="Arial"/>
                <a:cs typeface="Arial"/>
                <a:sym typeface="Arial"/>
              </a:endParaRPr>
            </a:p>
          </p:txBody>
        </p:sp>
        <p:sp>
          <p:nvSpPr>
            <p:cNvPr id="269" name="Google Shape;269;p14"/>
            <p:cNvSpPr/>
            <p:nvPr/>
          </p:nvSpPr>
          <p:spPr>
            <a:xfrm>
              <a:off x="1034213" y="2032622"/>
              <a:ext cx="497428" cy="497428"/>
            </a:xfrm>
            <a:prstGeom prst="ellipse">
              <a:avLst/>
            </a:prstGeom>
            <a:solidFill>
              <a:srgbClr val="48A3CD"/>
            </a:solidFill>
            <a:ln cap="flat" cmpd="sng" w="25400">
              <a:solidFill>
                <a:srgbClr val="83B4C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p14"/>
            <p:cNvSpPr/>
            <p:nvPr/>
          </p:nvSpPr>
          <p:spPr>
            <a:xfrm rot="-3900000">
              <a:off x="445076" y="2724964"/>
              <a:ext cx="1030529" cy="496882"/>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14"/>
            <p:cNvSpPr txBox="1"/>
            <p:nvPr/>
          </p:nvSpPr>
          <p:spPr>
            <a:xfrm rot="-3900000">
              <a:off x="445076" y="2724964"/>
              <a:ext cx="1030529" cy="496882"/>
            </a:xfrm>
            <a:prstGeom prst="rect">
              <a:avLst/>
            </a:prstGeom>
            <a:noFill/>
            <a:ln>
              <a:noFill/>
            </a:ln>
          </p:spPr>
          <p:txBody>
            <a:bodyPr anchorCtr="0" anchor="ctr" bIns="0" lIns="0" spcFirstLastPara="1" rIns="33000" wrap="square" tIns="0">
              <a:noAutofit/>
            </a:bodyPr>
            <a:lstStyle/>
            <a:p>
              <a:pPr indent="0" lvl="0" marL="0" marR="0" rtl="0" algn="r">
                <a:lnSpc>
                  <a:spcPct val="90000"/>
                </a:lnSpc>
                <a:spcBef>
                  <a:spcPts val="0"/>
                </a:spcBef>
                <a:spcAft>
                  <a:spcPts val="0"/>
                </a:spcAft>
                <a:buClr>
                  <a:schemeClr val="dk2"/>
                </a:buClr>
                <a:buSzPts val="1300"/>
                <a:buFont typeface="Arial"/>
                <a:buNone/>
              </a:pPr>
              <a:r>
                <a:rPr b="1" lang="en-US" sz="1300">
                  <a:solidFill>
                    <a:schemeClr val="dk2"/>
                  </a:solidFill>
                  <a:latin typeface="Arial"/>
                  <a:ea typeface="Arial"/>
                  <a:cs typeface="Arial"/>
                  <a:sym typeface="Arial"/>
                </a:rPr>
                <a:t>Treatment 2</a:t>
              </a:r>
              <a:endParaRPr/>
            </a:p>
          </p:txBody>
        </p:sp>
        <p:sp>
          <p:nvSpPr>
            <p:cNvPr id="272" name="Google Shape;272;p14"/>
            <p:cNvSpPr/>
            <p:nvPr/>
          </p:nvSpPr>
          <p:spPr>
            <a:xfrm rot="-3900000">
              <a:off x="1090249" y="1340826"/>
              <a:ext cx="1030529" cy="496882"/>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 name="Google Shape;273;p14"/>
            <p:cNvSpPr/>
            <p:nvPr/>
          </p:nvSpPr>
          <p:spPr>
            <a:xfrm>
              <a:off x="1603749" y="2032622"/>
              <a:ext cx="497428" cy="497428"/>
            </a:xfrm>
            <a:prstGeom prst="ellipse">
              <a:avLst/>
            </a:prstGeom>
            <a:solidFill>
              <a:srgbClr val="48A3CD"/>
            </a:solidFill>
            <a:ln cap="flat" cmpd="sng" w="25400">
              <a:solidFill>
                <a:srgbClr val="83B4C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p14"/>
            <p:cNvSpPr/>
            <p:nvPr/>
          </p:nvSpPr>
          <p:spPr>
            <a:xfrm rot="-3900000">
              <a:off x="1014613" y="2724964"/>
              <a:ext cx="1030529" cy="496882"/>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14"/>
            <p:cNvSpPr txBox="1"/>
            <p:nvPr/>
          </p:nvSpPr>
          <p:spPr>
            <a:xfrm rot="-3900000">
              <a:off x="1014613" y="2724964"/>
              <a:ext cx="1030529" cy="496882"/>
            </a:xfrm>
            <a:prstGeom prst="rect">
              <a:avLst/>
            </a:prstGeom>
            <a:noFill/>
            <a:ln>
              <a:noFill/>
            </a:ln>
          </p:spPr>
          <p:txBody>
            <a:bodyPr anchorCtr="0" anchor="ctr" bIns="0" lIns="0" spcFirstLastPara="1" rIns="33000" wrap="square" tIns="0">
              <a:noAutofit/>
            </a:bodyPr>
            <a:lstStyle/>
            <a:p>
              <a:pPr indent="0" lvl="0" marL="0" marR="0" rtl="0" algn="r">
                <a:lnSpc>
                  <a:spcPct val="90000"/>
                </a:lnSpc>
                <a:spcBef>
                  <a:spcPts val="0"/>
                </a:spcBef>
                <a:spcAft>
                  <a:spcPts val="0"/>
                </a:spcAft>
                <a:buClr>
                  <a:schemeClr val="dk2"/>
                </a:buClr>
                <a:buSzPts val="1300"/>
                <a:buFont typeface="Arial"/>
                <a:buNone/>
              </a:pPr>
              <a:r>
                <a:rPr b="1" lang="en-US" sz="1300">
                  <a:solidFill>
                    <a:schemeClr val="dk2"/>
                  </a:solidFill>
                  <a:latin typeface="Arial"/>
                  <a:ea typeface="Arial"/>
                  <a:cs typeface="Arial"/>
                  <a:sym typeface="Arial"/>
                </a:rPr>
                <a:t>Treatment 3</a:t>
              </a:r>
              <a:endParaRPr/>
            </a:p>
          </p:txBody>
        </p:sp>
        <p:sp>
          <p:nvSpPr>
            <p:cNvPr id="276" name="Google Shape;276;p14"/>
            <p:cNvSpPr/>
            <p:nvPr/>
          </p:nvSpPr>
          <p:spPr>
            <a:xfrm rot="-3900000">
              <a:off x="1659785" y="1340826"/>
              <a:ext cx="1030529" cy="496882"/>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14"/>
            <p:cNvSpPr/>
            <p:nvPr/>
          </p:nvSpPr>
          <p:spPr>
            <a:xfrm>
              <a:off x="2173286" y="2032622"/>
              <a:ext cx="497428" cy="497428"/>
            </a:xfrm>
            <a:prstGeom prst="ellipse">
              <a:avLst/>
            </a:prstGeom>
            <a:solidFill>
              <a:srgbClr val="48A3CD"/>
            </a:solidFill>
            <a:ln cap="flat" cmpd="sng" w="25400">
              <a:solidFill>
                <a:srgbClr val="83B4C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p14"/>
            <p:cNvSpPr/>
            <p:nvPr/>
          </p:nvSpPr>
          <p:spPr>
            <a:xfrm rot="-3900000">
              <a:off x="1584149" y="2724964"/>
              <a:ext cx="1030529" cy="496882"/>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14"/>
            <p:cNvSpPr txBox="1"/>
            <p:nvPr/>
          </p:nvSpPr>
          <p:spPr>
            <a:xfrm rot="-3900000">
              <a:off x="1584149" y="2724964"/>
              <a:ext cx="1030529" cy="496882"/>
            </a:xfrm>
            <a:prstGeom prst="rect">
              <a:avLst/>
            </a:prstGeom>
            <a:noFill/>
            <a:ln>
              <a:noFill/>
            </a:ln>
          </p:spPr>
          <p:txBody>
            <a:bodyPr anchorCtr="0" anchor="ctr" bIns="0" lIns="0" spcFirstLastPara="1" rIns="33000" wrap="square" tIns="0">
              <a:noAutofit/>
            </a:bodyPr>
            <a:lstStyle/>
            <a:p>
              <a:pPr indent="0" lvl="0" marL="0" marR="0" rtl="0" algn="r">
                <a:lnSpc>
                  <a:spcPct val="90000"/>
                </a:lnSpc>
                <a:spcBef>
                  <a:spcPts val="0"/>
                </a:spcBef>
                <a:spcAft>
                  <a:spcPts val="0"/>
                </a:spcAft>
                <a:buClr>
                  <a:schemeClr val="dk2"/>
                </a:buClr>
                <a:buSzPts val="1300"/>
                <a:buFont typeface="Arial"/>
                <a:buNone/>
              </a:pPr>
              <a:r>
                <a:rPr b="1" lang="en-US" sz="1300">
                  <a:solidFill>
                    <a:schemeClr val="dk2"/>
                  </a:solidFill>
                  <a:latin typeface="Arial"/>
                  <a:ea typeface="Arial"/>
                  <a:cs typeface="Arial"/>
                  <a:sym typeface="Arial"/>
                </a:rPr>
                <a:t>Treatment 4</a:t>
              </a:r>
              <a:endParaRPr/>
            </a:p>
          </p:txBody>
        </p:sp>
        <p:sp>
          <p:nvSpPr>
            <p:cNvPr id="280" name="Google Shape;280;p14"/>
            <p:cNvSpPr/>
            <p:nvPr/>
          </p:nvSpPr>
          <p:spPr>
            <a:xfrm rot="-3900000">
              <a:off x="2229322" y="1340826"/>
              <a:ext cx="1030529" cy="496882"/>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 name="Google Shape;281;p14"/>
            <p:cNvSpPr/>
            <p:nvPr/>
          </p:nvSpPr>
          <p:spPr>
            <a:xfrm>
              <a:off x="2742822" y="2032622"/>
              <a:ext cx="497428" cy="497428"/>
            </a:xfrm>
            <a:prstGeom prst="ellipse">
              <a:avLst/>
            </a:prstGeom>
            <a:solidFill>
              <a:srgbClr val="48A3CD"/>
            </a:solidFill>
            <a:ln cap="flat" cmpd="sng" w="25400">
              <a:solidFill>
                <a:srgbClr val="83B4C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 name="Google Shape;282;p14"/>
            <p:cNvSpPr/>
            <p:nvPr/>
          </p:nvSpPr>
          <p:spPr>
            <a:xfrm rot="-3900000">
              <a:off x="2153686" y="2724964"/>
              <a:ext cx="1030529" cy="496882"/>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p14"/>
            <p:cNvSpPr txBox="1"/>
            <p:nvPr/>
          </p:nvSpPr>
          <p:spPr>
            <a:xfrm rot="-3900000">
              <a:off x="2153686" y="2724964"/>
              <a:ext cx="1030529" cy="496882"/>
            </a:xfrm>
            <a:prstGeom prst="rect">
              <a:avLst/>
            </a:prstGeom>
            <a:noFill/>
            <a:ln>
              <a:noFill/>
            </a:ln>
          </p:spPr>
          <p:txBody>
            <a:bodyPr anchorCtr="0" anchor="ctr" bIns="0" lIns="0" spcFirstLastPara="1" rIns="33000" wrap="square" tIns="0">
              <a:noAutofit/>
            </a:bodyPr>
            <a:lstStyle/>
            <a:p>
              <a:pPr indent="0" lvl="0" marL="0" marR="0" rtl="0" algn="r">
                <a:lnSpc>
                  <a:spcPct val="90000"/>
                </a:lnSpc>
                <a:spcBef>
                  <a:spcPts val="0"/>
                </a:spcBef>
                <a:spcAft>
                  <a:spcPts val="0"/>
                </a:spcAft>
                <a:buClr>
                  <a:schemeClr val="dk2"/>
                </a:buClr>
                <a:buSzPts val="1300"/>
                <a:buFont typeface="Arial"/>
                <a:buNone/>
              </a:pPr>
              <a:r>
                <a:rPr b="1" lang="en-US" sz="1300">
                  <a:solidFill>
                    <a:schemeClr val="dk2"/>
                  </a:solidFill>
                  <a:latin typeface="Arial"/>
                  <a:ea typeface="Arial"/>
                  <a:cs typeface="Arial"/>
                  <a:sym typeface="Arial"/>
                </a:rPr>
                <a:t>Treatment 5</a:t>
              </a:r>
              <a:endParaRPr/>
            </a:p>
          </p:txBody>
        </p:sp>
        <p:sp>
          <p:nvSpPr>
            <p:cNvPr id="284" name="Google Shape;284;p14"/>
            <p:cNvSpPr/>
            <p:nvPr/>
          </p:nvSpPr>
          <p:spPr>
            <a:xfrm rot="-3900000">
              <a:off x="2798858" y="1340826"/>
              <a:ext cx="1030529" cy="496882"/>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p14"/>
            <p:cNvSpPr/>
            <p:nvPr/>
          </p:nvSpPr>
          <p:spPr>
            <a:xfrm>
              <a:off x="3312359" y="2032622"/>
              <a:ext cx="497428" cy="497428"/>
            </a:xfrm>
            <a:prstGeom prst="ellipse">
              <a:avLst/>
            </a:prstGeom>
            <a:solidFill>
              <a:srgbClr val="48A3CD"/>
            </a:solidFill>
            <a:ln cap="flat" cmpd="sng" w="25400">
              <a:solidFill>
                <a:srgbClr val="83B4C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p14"/>
            <p:cNvSpPr/>
            <p:nvPr/>
          </p:nvSpPr>
          <p:spPr>
            <a:xfrm rot="-3900000">
              <a:off x="2723222" y="2724964"/>
              <a:ext cx="1030529" cy="496882"/>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p14"/>
            <p:cNvSpPr txBox="1"/>
            <p:nvPr/>
          </p:nvSpPr>
          <p:spPr>
            <a:xfrm rot="-3900000">
              <a:off x="2723222" y="2724964"/>
              <a:ext cx="1030529" cy="496882"/>
            </a:xfrm>
            <a:prstGeom prst="rect">
              <a:avLst/>
            </a:prstGeom>
            <a:noFill/>
            <a:ln>
              <a:noFill/>
            </a:ln>
          </p:spPr>
          <p:txBody>
            <a:bodyPr anchorCtr="0" anchor="ctr" bIns="0" lIns="0" spcFirstLastPara="1" rIns="33000" wrap="square" tIns="0">
              <a:noAutofit/>
            </a:bodyPr>
            <a:lstStyle/>
            <a:p>
              <a:pPr indent="0" lvl="0" marL="0" marR="0" rtl="0" algn="r">
                <a:lnSpc>
                  <a:spcPct val="90000"/>
                </a:lnSpc>
                <a:spcBef>
                  <a:spcPts val="0"/>
                </a:spcBef>
                <a:spcAft>
                  <a:spcPts val="0"/>
                </a:spcAft>
                <a:buClr>
                  <a:schemeClr val="dk2"/>
                </a:buClr>
                <a:buSzPts val="1300"/>
                <a:buFont typeface="Arial"/>
                <a:buNone/>
              </a:pPr>
              <a:r>
                <a:rPr b="1" lang="en-US" sz="1300">
                  <a:solidFill>
                    <a:schemeClr val="dk2"/>
                  </a:solidFill>
                  <a:latin typeface="Arial"/>
                  <a:ea typeface="Arial"/>
                  <a:cs typeface="Arial"/>
                  <a:sym typeface="Arial"/>
                </a:rPr>
                <a:t>Treatment 6</a:t>
              </a:r>
              <a:endParaRPr/>
            </a:p>
          </p:txBody>
        </p:sp>
        <p:sp>
          <p:nvSpPr>
            <p:cNvPr id="288" name="Google Shape;288;p14"/>
            <p:cNvSpPr/>
            <p:nvPr/>
          </p:nvSpPr>
          <p:spPr>
            <a:xfrm rot="-3900000">
              <a:off x="3368395" y="1340826"/>
              <a:ext cx="1030529" cy="496882"/>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14"/>
            <p:cNvSpPr/>
            <p:nvPr/>
          </p:nvSpPr>
          <p:spPr>
            <a:xfrm>
              <a:off x="3881895" y="2032622"/>
              <a:ext cx="497428" cy="497428"/>
            </a:xfrm>
            <a:prstGeom prst="ellipse">
              <a:avLst/>
            </a:prstGeom>
            <a:solidFill>
              <a:srgbClr val="48A3CD"/>
            </a:solidFill>
            <a:ln cap="flat" cmpd="sng" w="25400">
              <a:solidFill>
                <a:srgbClr val="83B4C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14"/>
            <p:cNvSpPr/>
            <p:nvPr/>
          </p:nvSpPr>
          <p:spPr>
            <a:xfrm rot="-3900000">
              <a:off x="3292759" y="2724964"/>
              <a:ext cx="1030529" cy="496882"/>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 name="Google Shape;291;p14"/>
            <p:cNvSpPr txBox="1"/>
            <p:nvPr/>
          </p:nvSpPr>
          <p:spPr>
            <a:xfrm rot="-3900000">
              <a:off x="3292759" y="2724964"/>
              <a:ext cx="1030529" cy="496882"/>
            </a:xfrm>
            <a:prstGeom prst="rect">
              <a:avLst/>
            </a:prstGeom>
            <a:noFill/>
            <a:ln>
              <a:noFill/>
            </a:ln>
          </p:spPr>
          <p:txBody>
            <a:bodyPr anchorCtr="0" anchor="ctr" bIns="0" lIns="0" spcFirstLastPara="1" rIns="33000" wrap="square" tIns="0">
              <a:noAutofit/>
            </a:bodyPr>
            <a:lstStyle/>
            <a:p>
              <a:pPr indent="0" lvl="0" marL="0" marR="0" rtl="0" algn="r">
                <a:lnSpc>
                  <a:spcPct val="90000"/>
                </a:lnSpc>
                <a:spcBef>
                  <a:spcPts val="0"/>
                </a:spcBef>
                <a:spcAft>
                  <a:spcPts val="0"/>
                </a:spcAft>
                <a:buClr>
                  <a:schemeClr val="dk2"/>
                </a:buClr>
                <a:buSzPts val="1300"/>
                <a:buFont typeface="Arial"/>
                <a:buNone/>
              </a:pPr>
              <a:r>
                <a:rPr b="1" lang="en-US" sz="1300">
                  <a:solidFill>
                    <a:schemeClr val="dk2"/>
                  </a:solidFill>
                  <a:latin typeface="Arial"/>
                  <a:ea typeface="Arial"/>
                  <a:cs typeface="Arial"/>
                  <a:sym typeface="Arial"/>
                </a:rPr>
                <a:t>Treatment 7</a:t>
              </a:r>
              <a:endParaRPr/>
            </a:p>
          </p:txBody>
        </p:sp>
        <p:sp>
          <p:nvSpPr>
            <p:cNvPr id="292" name="Google Shape;292;p14"/>
            <p:cNvSpPr/>
            <p:nvPr/>
          </p:nvSpPr>
          <p:spPr>
            <a:xfrm rot="-3900000">
              <a:off x="3937932" y="1340826"/>
              <a:ext cx="1030529" cy="496882"/>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14"/>
            <p:cNvSpPr/>
            <p:nvPr/>
          </p:nvSpPr>
          <p:spPr>
            <a:xfrm>
              <a:off x="4451432" y="2032622"/>
              <a:ext cx="497428" cy="497428"/>
            </a:xfrm>
            <a:prstGeom prst="ellipse">
              <a:avLst/>
            </a:prstGeom>
            <a:solidFill>
              <a:srgbClr val="48A3CD"/>
            </a:solidFill>
            <a:ln cap="flat" cmpd="sng" w="25400">
              <a:solidFill>
                <a:srgbClr val="83B4C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14"/>
            <p:cNvSpPr/>
            <p:nvPr/>
          </p:nvSpPr>
          <p:spPr>
            <a:xfrm rot="-3900000">
              <a:off x="3862295" y="2724964"/>
              <a:ext cx="1030529" cy="496882"/>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14"/>
            <p:cNvSpPr txBox="1"/>
            <p:nvPr/>
          </p:nvSpPr>
          <p:spPr>
            <a:xfrm rot="-3900000">
              <a:off x="3862295" y="2724964"/>
              <a:ext cx="1030529" cy="496882"/>
            </a:xfrm>
            <a:prstGeom prst="rect">
              <a:avLst/>
            </a:prstGeom>
            <a:noFill/>
            <a:ln>
              <a:noFill/>
            </a:ln>
          </p:spPr>
          <p:txBody>
            <a:bodyPr anchorCtr="0" anchor="ctr" bIns="0" lIns="0" spcFirstLastPara="1" rIns="33000" wrap="square" tIns="0">
              <a:noAutofit/>
            </a:bodyPr>
            <a:lstStyle/>
            <a:p>
              <a:pPr indent="0" lvl="0" marL="0" marR="0" rtl="0" algn="r">
                <a:lnSpc>
                  <a:spcPct val="90000"/>
                </a:lnSpc>
                <a:spcBef>
                  <a:spcPts val="0"/>
                </a:spcBef>
                <a:spcAft>
                  <a:spcPts val="0"/>
                </a:spcAft>
                <a:buClr>
                  <a:schemeClr val="dk2"/>
                </a:buClr>
                <a:buSzPts val="1300"/>
                <a:buFont typeface="Arial"/>
                <a:buNone/>
              </a:pPr>
              <a:r>
                <a:rPr b="1" lang="en-US" sz="1300">
                  <a:solidFill>
                    <a:schemeClr val="dk2"/>
                  </a:solidFill>
                  <a:latin typeface="Arial"/>
                  <a:ea typeface="Arial"/>
                  <a:cs typeface="Arial"/>
                  <a:sym typeface="Arial"/>
                </a:rPr>
                <a:t>Treatment 8</a:t>
              </a:r>
              <a:endParaRPr/>
            </a:p>
          </p:txBody>
        </p:sp>
        <p:sp>
          <p:nvSpPr>
            <p:cNvPr id="296" name="Google Shape;296;p14"/>
            <p:cNvSpPr/>
            <p:nvPr/>
          </p:nvSpPr>
          <p:spPr>
            <a:xfrm rot="-3900000">
              <a:off x="4507468" y="1340826"/>
              <a:ext cx="1030529" cy="496882"/>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14"/>
            <p:cNvSpPr/>
            <p:nvPr/>
          </p:nvSpPr>
          <p:spPr>
            <a:xfrm>
              <a:off x="5021045" y="1802176"/>
              <a:ext cx="958320" cy="958320"/>
            </a:xfrm>
            <a:prstGeom prst="donut">
              <a:avLst>
                <a:gd fmla="val 20000" name="adj"/>
              </a:avLst>
            </a:prstGeom>
            <a:solidFill>
              <a:srgbClr val="E7F3F9"/>
            </a:solidFill>
            <a:ln cap="flat" cmpd="sng" w="25400">
              <a:solidFill>
                <a:srgbClr val="83B4C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14"/>
            <p:cNvSpPr/>
            <p:nvPr/>
          </p:nvSpPr>
          <p:spPr>
            <a:xfrm>
              <a:off x="4895204" y="1239911"/>
              <a:ext cx="1191298" cy="574113"/>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 name="Google Shape;299;p14"/>
            <p:cNvSpPr txBox="1"/>
            <p:nvPr/>
          </p:nvSpPr>
          <p:spPr>
            <a:xfrm>
              <a:off x="4895204" y="1239911"/>
              <a:ext cx="1191298" cy="574113"/>
            </a:xfrm>
            <a:prstGeom prst="rect">
              <a:avLst/>
            </a:prstGeom>
            <a:noFill/>
            <a:ln>
              <a:noFill/>
            </a:ln>
          </p:spPr>
          <p:txBody>
            <a:bodyPr anchorCtr="0" anchor="ctr" bIns="0" lIns="33000" spcFirstLastPara="1" rIns="0" wrap="square" tIns="0">
              <a:noAutofit/>
            </a:bodyPr>
            <a:lstStyle/>
            <a:p>
              <a:pPr indent="0" lvl="0" marL="0" marR="0" rtl="0" algn="ctr">
                <a:lnSpc>
                  <a:spcPct val="90000"/>
                </a:lnSpc>
                <a:spcBef>
                  <a:spcPts val="0"/>
                </a:spcBef>
                <a:spcAft>
                  <a:spcPts val="0"/>
                </a:spcAft>
                <a:buClr>
                  <a:schemeClr val="dk2"/>
                </a:buClr>
                <a:buSzPts val="1300"/>
                <a:buFont typeface="Arial"/>
                <a:buNone/>
              </a:pPr>
              <a:r>
                <a:rPr b="1" lang="en-US" sz="1300">
                  <a:solidFill>
                    <a:schemeClr val="dk2"/>
                  </a:solidFill>
                  <a:latin typeface="Arial"/>
                  <a:ea typeface="Arial"/>
                  <a:cs typeface="Arial"/>
                  <a:sym typeface="Arial"/>
                </a:rPr>
                <a:t>Week 12  Flexible sigmoidoscopy</a:t>
              </a:r>
              <a:endParaRPr/>
            </a:p>
          </p:txBody>
        </p:sp>
        <p:sp>
          <p:nvSpPr>
            <p:cNvPr id="300" name="Google Shape;300;p14"/>
            <p:cNvSpPr/>
            <p:nvPr/>
          </p:nvSpPr>
          <p:spPr>
            <a:xfrm>
              <a:off x="6051550" y="2032622"/>
              <a:ext cx="497428" cy="497428"/>
            </a:xfrm>
            <a:prstGeom prst="ellipse">
              <a:avLst/>
            </a:prstGeom>
            <a:solidFill>
              <a:schemeClr val="lt1"/>
            </a:solidFill>
            <a:ln cap="flat" cmpd="sng" w="25400">
              <a:solidFill>
                <a:srgbClr val="83B4C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14"/>
            <p:cNvSpPr/>
            <p:nvPr/>
          </p:nvSpPr>
          <p:spPr>
            <a:xfrm rot="-3900000">
              <a:off x="5462413" y="2724964"/>
              <a:ext cx="1030529" cy="496882"/>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14"/>
            <p:cNvSpPr txBox="1"/>
            <p:nvPr/>
          </p:nvSpPr>
          <p:spPr>
            <a:xfrm rot="-3900000">
              <a:off x="5462413" y="2724964"/>
              <a:ext cx="1030529" cy="496882"/>
            </a:xfrm>
            <a:prstGeom prst="rect">
              <a:avLst/>
            </a:prstGeom>
            <a:noFill/>
            <a:ln>
              <a:noFill/>
            </a:ln>
          </p:spPr>
          <p:txBody>
            <a:bodyPr anchorCtr="0" anchor="ctr" bIns="0" lIns="0" spcFirstLastPara="1" rIns="33000" wrap="square" tIns="0">
              <a:noAutofit/>
            </a:bodyPr>
            <a:lstStyle/>
            <a:p>
              <a:pPr indent="0" lvl="0" marL="0" marR="0" rtl="0" algn="r">
                <a:lnSpc>
                  <a:spcPct val="90000"/>
                </a:lnSpc>
                <a:spcBef>
                  <a:spcPts val="0"/>
                </a:spcBef>
                <a:spcAft>
                  <a:spcPts val="0"/>
                </a:spcAft>
                <a:buClr>
                  <a:schemeClr val="dk2"/>
                </a:buClr>
                <a:buSzPts val="1300"/>
                <a:buFont typeface="Arial"/>
                <a:buNone/>
              </a:pPr>
              <a:r>
                <a:rPr b="1" lang="en-US" sz="1300">
                  <a:solidFill>
                    <a:schemeClr val="dk2"/>
                  </a:solidFill>
                  <a:latin typeface="Arial"/>
                  <a:ea typeface="Arial"/>
                  <a:cs typeface="Arial"/>
                  <a:sym typeface="Arial"/>
                </a:rPr>
                <a:t>Week 24 – Follow-up</a:t>
              </a:r>
              <a:endParaRPr/>
            </a:p>
          </p:txBody>
        </p:sp>
        <p:sp>
          <p:nvSpPr>
            <p:cNvPr id="303" name="Google Shape;303;p14"/>
            <p:cNvSpPr/>
            <p:nvPr/>
          </p:nvSpPr>
          <p:spPr>
            <a:xfrm rot="-3900000">
              <a:off x="6107586" y="1340826"/>
              <a:ext cx="1030529" cy="496882"/>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p14"/>
            <p:cNvSpPr/>
            <p:nvPr/>
          </p:nvSpPr>
          <p:spPr>
            <a:xfrm>
              <a:off x="6621086" y="2032622"/>
              <a:ext cx="497428" cy="497428"/>
            </a:xfrm>
            <a:prstGeom prst="ellipse">
              <a:avLst/>
            </a:prstGeom>
            <a:solidFill>
              <a:schemeClr val="lt1"/>
            </a:solidFill>
            <a:ln cap="flat" cmpd="sng" w="25400">
              <a:solidFill>
                <a:srgbClr val="83B4C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p14"/>
            <p:cNvSpPr/>
            <p:nvPr/>
          </p:nvSpPr>
          <p:spPr>
            <a:xfrm rot="-3900000">
              <a:off x="6031950" y="2724964"/>
              <a:ext cx="1030529" cy="496882"/>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14"/>
            <p:cNvSpPr txBox="1"/>
            <p:nvPr/>
          </p:nvSpPr>
          <p:spPr>
            <a:xfrm rot="-3900000">
              <a:off x="6031950" y="2724964"/>
              <a:ext cx="1030529" cy="496882"/>
            </a:xfrm>
            <a:prstGeom prst="rect">
              <a:avLst/>
            </a:prstGeom>
            <a:noFill/>
            <a:ln>
              <a:noFill/>
            </a:ln>
          </p:spPr>
          <p:txBody>
            <a:bodyPr anchorCtr="0" anchor="ctr" bIns="0" lIns="0" spcFirstLastPara="1" rIns="33000" wrap="square" tIns="0">
              <a:noAutofit/>
            </a:bodyPr>
            <a:lstStyle/>
            <a:p>
              <a:pPr indent="0" lvl="0" marL="0" marR="0" rtl="0" algn="r">
                <a:lnSpc>
                  <a:spcPct val="90000"/>
                </a:lnSpc>
                <a:spcBef>
                  <a:spcPts val="0"/>
                </a:spcBef>
                <a:spcAft>
                  <a:spcPts val="0"/>
                </a:spcAft>
                <a:buClr>
                  <a:schemeClr val="dk2"/>
                </a:buClr>
                <a:buSzPts val="1300"/>
                <a:buFont typeface="Arial"/>
                <a:buNone/>
              </a:pPr>
              <a:r>
                <a:rPr b="1" lang="en-US" sz="1300">
                  <a:solidFill>
                    <a:schemeClr val="dk2"/>
                  </a:solidFill>
                  <a:latin typeface="Arial"/>
                  <a:ea typeface="Arial"/>
                  <a:cs typeface="Arial"/>
                  <a:sym typeface="Arial"/>
                </a:rPr>
                <a:t>Week 36 – Follow-up</a:t>
              </a:r>
              <a:endParaRPr/>
            </a:p>
          </p:txBody>
        </p:sp>
        <p:sp>
          <p:nvSpPr>
            <p:cNvPr id="307" name="Google Shape;307;p14"/>
            <p:cNvSpPr/>
            <p:nvPr/>
          </p:nvSpPr>
          <p:spPr>
            <a:xfrm rot="-3900000">
              <a:off x="6677122" y="1340826"/>
              <a:ext cx="1030529" cy="496882"/>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14"/>
            <p:cNvSpPr/>
            <p:nvPr/>
          </p:nvSpPr>
          <p:spPr>
            <a:xfrm>
              <a:off x="7190699" y="1802176"/>
              <a:ext cx="958320" cy="958320"/>
            </a:xfrm>
            <a:prstGeom prst="donut">
              <a:avLst>
                <a:gd fmla="val 20000" name="adj"/>
              </a:avLst>
            </a:prstGeom>
            <a:solidFill>
              <a:srgbClr val="E7F3F9"/>
            </a:solidFill>
            <a:ln cap="flat" cmpd="sng" w="25400">
              <a:solidFill>
                <a:srgbClr val="83B4C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 name="Google Shape;309;p14"/>
            <p:cNvSpPr/>
            <p:nvPr/>
          </p:nvSpPr>
          <p:spPr>
            <a:xfrm>
              <a:off x="7055449" y="1311925"/>
              <a:ext cx="1191298" cy="574113"/>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14"/>
            <p:cNvSpPr txBox="1"/>
            <p:nvPr/>
          </p:nvSpPr>
          <p:spPr>
            <a:xfrm>
              <a:off x="7055449" y="1311925"/>
              <a:ext cx="1191298" cy="574113"/>
            </a:xfrm>
            <a:prstGeom prst="rect">
              <a:avLst/>
            </a:prstGeom>
            <a:noFill/>
            <a:ln>
              <a:noFill/>
            </a:ln>
          </p:spPr>
          <p:txBody>
            <a:bodyPr anchorCtr="0" anchor="ctr" bIns="0" lIns="33000" spcFirstLastPara="1" rIns="0" wrap="square" tIns="0">
              <a:noAutofit/>
            </a:bodyPr>
            <a:lstStyle/>
            <a:p>
              <a:pPr indent="0" lvl="0" marL="0" marR="0" rtl="0" algn="ctr">
                <a:lnSpc>
                  <a:spcPct val="90000"/>
                </a:lnSpc>
                <a:spcBef>
                  <a:spcPts val="0"/>
                </a:spcBef>
                <a:spcAft>
                  <a:spcPts val="0"/>
                </a:spcAft>
                <a:buClr>
                  <a:schemeClr val="dk2"/>
                </a:buClr>
                <a:buSzPts val="1300"/>
                <a:buFont typeface="Arial"/>
                <a:buNone/>
              </a:pPr>
              <a:r>
                <a:rPr b="1" lang="en-US" sz="1300">
                  <a:solidFill>
                    <a:schemeClr val="dk2"/>
                  </a:solidFill>
                  <a:latin typeface="Arial"/>
                  <a:ea typeface="Arial"/>
                  <a:cs typeface="Arial"/>
                  <a:sym typeface="Arial"/>
                </a:rPr>
                <a:t>Week 48  Colonoscopy</a:t>
              </a:r>
              <a:endParaRPr/>
            </a:p>
          </p:txBody>
        </p:sp>
      </p:grpSp>
      <p:pic>
        <p:nvPicPr>
          <p:cNvPr id="311" name="Google Shape;311;p14"/>
          <p:cNvPicPr preferRelativeResize="0"/>
          <p:nvPr/>
        </p:nvPicPr>
        <p:blipFill rotWithShape="1">
          <a:blip r:embed="rId3">
            <a:alphaModFix/>
          </a:blip>
          <a:srcRect b="5838" l="33717" r="29342" t="10056"/>
          <a:stretch/>
        </p:blipFill>
        <p:spPr>
          <a:xfrm>
            <a:off x="4572000" y="2059477"/>
            <a:ext cx="504057" cy="1147656"/>
          </a:xfrm>
          <a:prstGeom prst="rect">
            <a:avLst/>
          </a:prstGeom>
          <a:noFill/>
          <a:ln>
            <a:noFill/>
          </a:ln>
        </p:spPr>
      </p:pic>
      <p:sp>
        <p:nvSpPr>
          <p:cNvPr id="312" name="Google Shape;312;p14"/>
          <p:cNvSpPr txBox="1"/>
          <p:nvPr/>
        </p:nvSpPr>
        <p:spPr>
          <a:xfrm>
            <a:off x="1473706" y="2505980"/>
            <a:ext cx="3457052" cy="70788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000">
                <a:solidFill>
                  <a:schemeClr val="dk2"/>
                </a:solidFill>
                <a:latin typeface="Arial"/>
                <a:ea typeface="Arial"/>
                <a:cs typeface="Arial"/>
                <a:sym typeface="Arial"/>
              </a:rPr>
              <a:t>Weekly FMT/Placebo Enema</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6" name="Shape 316"/>
        <p:cNvGrpSpPr/>
        <p:nvPr/>
      </p:nvGrpSpPr>
      <p:grpSpPr>
        <a:xfrm>
          <a:off x="0" y="0"/>
          <a:ext cx="0" cy="0"/>
          <a:chOff x="0" y="0"/>
          <a:chExt cx="0" cy="0"/>
        </a:xfrm>
      </p:grpSpPr>
      <p:sp>
        <p:nvSpPr>
          <p:cNvPr id="317" name="Google Shape;317;p15"/>
          <p:cNvSpPr txBox="1"/>
          <p:nvPr>
            <p:ph type="title"/>
          </p:nvPr>
        </p:nvSpPr>
        <p:spPr>
          <a:xfrm>
            <a:off x="460249" y="122523"/>
            <a:ext cx="77724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What are we looking at?</a:t>
            </a:r>
            <a:endParaRPr/>
          </a:p>
        </p:txBody>
      </p:sp>
      <p:grpSp>
        <p:nvGrpSpPr>
          <p:cNvPr id="318" name="Google Shape;318;p15"/>
          <p:cNvGrpSpPr/>
          <p:nvPr/>
        </p:nvGrpSpPr>
        <p:grpSpPr>
          <a:xfrm>
            <a:off x="538296" y="1265523"/>
            <a:ext cx="8067408" cy="5100281"/>
            <a:chOff x="538296" y="1125348"/>
            <a:chExt cx="8067408" cy="5100281"/>
          </a:xfrm>
        </p:grpSpPr>
        <p:grpSp>
          <p:nvGrpSpPr>
            <p:cNvPr id="319" name="Google Shape;319;p15"/>
            <p:cNvGrpSpPr/>
            <p:nvPr/>
          </p:nvGrpSpPr>
          <p:grpSpPr>
            <a:xfrm>
              <a:off x="538296" y="1928510"/>
              <a:ext cx="8067408" cy="4297119"/>
              <a:chOff x="969088" y="2420563"/>
              <a:chExt cx="6542883" cy="4297119"/>
            </a:xfrm>
          </p:grpSpPr>
          <p:sp>
            <p:nvSpPr>
              <p:cNvPr id="320" name="Google Shape;320;p15"/>
              <p:cNvSpPr/>
              <p:nvPr/>
            </p:nvSpPr>
            <p:spPr>
              <a:xfrm>
                <a:off x="979216" y="2420563"/>
                <a:ext cx="1856727" cy="1558901"/>
              </a:xfrm>
              <a:prstGeom prst="rect">
                <a:avLst/>
              </a:prstGeom>
              <a:solidFill>
                <a:srgbClr val="E7F3F9"/>
              </a:solidFill>
              <a:ln cap="flat" cmpd="sng" w="28575">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2400">
                  <a:solidFill>
                    <a:schemeClr val="dk2"/>
                  </a:solidFill>
                  <a:latin typeface="Arial"/>
                  <a:ea typeface="Arial"/>
                  <a:cs typeface="Arial"/>
                  <a:sym typeface="Arial"/>
                </a:endParaRPr>
              </a:p>
            </p:txBody>
          </p:sp>
          <p:grpSp>
            <p:nvGrpSpPr>
              <p:cNvPr id="321" name="Google Shape;321;p15"/>
              <p:cNvGrpSpPr/>
              <p:nvPr/>
            </p:nvGrpSpPr>
            <p:grpSpPr>
              <a:xfrm>
                <a:off x="969088" y="2420564"/>
                <a:ext cx="6542883" cy="4297118"/>
                <a:chOff x="969088" y="2420564"/>
                <a:chExt cx="6542883" cy="4297118"/>
              </a:xfrm>
            </p:grpSpPr>
            <p:sp>
              <p:nvSpPr>
                <p:cNvPr id="322" name="Google Shape;322;p15"/>
                <p:cNvSpPr/>
                <p:nvPr/>
              </p:nvSpPr>
              <p:spPr>
                <a:xfrm>
                  <a:off x="979216" y="5763574"/>
                  <a:ext cx="1857043" cy="928683"/>
                </a:xfrm>
                <a:prstGeom prst="rect">
                  <a:avLst/>
                </a:prstGeom>
                <a:solidFill>
                  <a:srgbClr val="E7F3F9"/>
                </a:solidFill>
                <a:ln cap="flat" cmpd="sng" w="28575">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2400">
                    <a:solidFill>
                      <a:schemeClr val="dk2"/>
                    </a:solidFill>
                    <a:latin typeface="Arial"/>
                    <a:ea typeface="Arial"/>
                    <a:cs typeface="Arial"/>
                    <a:sym typeface="Arial"/>
                  </a:endParaRPr>
                </a:p>
              </p:txBody>
            </p:sp>
            <p:sp>
              <p:nvSpPr>
                <p:cNvPr id="323" name="Google Shape;323;p15"/>
                <p:cNvSpPr/>
                <p:nvPr/>
              </p:nvSpPr>
              <p:spPr>
                <a:xfrm>
                  <a:off x="979216" y="4813588"/>
                  <a:ext cx="1856727" cy="886545"/>
                </a:xfrm>
                <a:prstGeom prst="rect">
                  <a:avLst/>
                </a:prstGeom>
                <a:solidFill>
                  <a:srgbClr val="E7F3F9"/>
                </a:solidFill>
                <a:ln cap="flat" cmpd="sng" w="28575">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2400">
                    <a:solidFill>
                      <a:schemeClr val="dk2"/>
                    </a:solidFill>
                    <a:latin typeface="Arial"/>
                    <a:ea typeface="Arial"/>
                    <a:cs typeface="Arial"/>
                    <a:sym typeface="Arial"/>
                  </a:endParaRPr>
                </a:p>
              </p:txBody>
            </p:sp>
            <p:grpSp>
              <p:nvGrpSpPr>
                <p:cNvPr id="324" name="Google Shape;324;p15"/>
                <p:cNvGrpSpPr/>
                <p:nvPr/>
              </p:nvGrpSpPr>
              <p:grpSpPr>
                <a:xfrm>
                  <a:off x="969088" y="2420564"/>
                  <a:ext cx="6542883" cy="1600439"/>
                  <a:chOff x="448226" y="2304815"/>
                  <a:chExt cx="6542883" cy="1600439"/>
                </a:xfrm>
              </p:grpSpPr>
              <p:sp>
                <p:nvSpPr>
                  <p:cNvPr id="325" name="Google Shape;325;p15"/>
                  <p:cNvSpPr txBox="1"/>
                  <p:nvPr/>
                </p:nvSpPr>
                <p:spPr>
                  <a:xfrm>
                    <a:off x="2357377" y="2304816"/>
                    <a:ext cx="4633732" cy="1600438"/>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chemeClr val="dk2"/>
                      </a:buClr>
                      <a:buSzPts val="1400"/>
                      <a:buFont typeface="Arial"/>
                      <a:buChar char="•"/>
                    </a:pPr>
                    <a:r>
                      <a:rPr b="0" lang="en-US" sz="1400">
                        <a:solidFill>
                          <a:schemeClr val="dk2"/>
                        </a:solidFill>
                        <a:latin typeface="Arial"/>
                        <a:ea typeface="Arial"/>
                        <a:cs typeface="Arial"/>
                        <a:sym typeface="Arial"/>
                      </a:rPr>
                      <a:t>Standard blood tests (FBC, LFTs, U&amp;Es, INR)</a:t>
                    </a:r>
                    <a:endParaRPr/>
                  </a:p>
                  <a:p>
                    <a:pPr indent="-285750" lvl="0" marL="285750" marR="0" rtl="0" algn="l">
                      <a:spcBef>
                        <a:spcPts val="0"/>
                      </a:spcBef>
                      <a:spcAft>
                        <a:spcPts val="0"/>
                      </a:spcAft>
                      <a:buClr>
                        <a:schemeClr val="dk2"/>
                      </a:buClr>
                      <a:buSzPts val="1400"/>
                      <a:buFont typeface="Arial"/>
                      <a:buChar char="•"/>
                    </a:pPr>
                    <a:r>
                      <a:rPr b="0" lang="en-US" sz="1400">
                        <a:solidFill>
                          <a:schemeClr val="dk2"/>
                        </a:solidFill>
                        <a:latin typeface="Arial"/>
                        <a:ea typeface="Arial"/>
                        <a:cs typeface="Arial"/>
                        <a:sym typeface="Arial"/>
                      </a:rPr>
                      <a:t>Child-Turcotte-Pugh Score</a:t>
                    </a:r>
                    <a:endParaRPr/>
                  </a:p>
                  <a:p>
                    <a:pPr indent="-285750" lvl="0" marL="285750" marR="0" rtl="0" algn="l">
                      <a:spcBef>
                        <a:spcPts val="0"/>
                      </a:spcBef>
                      <a:spcAft>
                        <a:spcPts val="0"/>
                      </a:spcAft>
                      <a:buClr>
                        <a:schemeClr val="dk2"/>
                      </a:buClr>
                      <a:buSzPts val="1400"/>
                      <a:buFont typeface="Arial"/>
                      <a:buChar char="•"/>
                    </a:pPr>
                    <a:r>
                      <a:rPr b="0" lang="en-US" sz="1400">
                        <a:solidFill>
                          <a:schemeClr val="dk2"/>
                        </a:solidFill>
                        <a:latin typeface="Arial"/>
                        <a:ea typeface="Arial"/>
                        <a:cs typeface="Arial"/>
                        <a:sym typeface="Arial"/>
                      </a:rPr>
                      <a:t>MELD Score</a:t>
                    </a:r>
                    <a:endParaRPr/>
                  </a:p>
                  <a:p>
                    <a:pPr indent="-285750" lvl="0" marL="285750" marR="0" rtl="0" algn="l">
                      <a:spcBef>
                        <a:spcPts val="0"/>
                      </a:spcBef>
                      <a:spcAft>
                        <a:spcPts val="0"/>
                      </a:spcAft>
                      <a:buClr>
                        <a:schemeClr val="dk2"/>
                      </a:buClr>
                      <a:buSzPts val="1400"/>
                      <a:buFont typeface="Arial"/>
                      <a:buChar char="•"/>
                    </a:pPr>
                    <a:r>
                      <a:rPr b="0" lang="en-US" sz="1400">
                        <a:solidFill>
                          <a:schemeClr val="dk2"/>
                        </a:solidFill>
                        <a:latin typeface="Arial"/>
                        <a:ea typeface="Arial"/>
                        <a:cs typeface="Arial"/>
                        <a:sym typeface="Arial"/>
                      </a:rPr>
                      <a:t>Vibration controlled transient elastography (VCTE)</a:t>
                    </a:r>
                    <a:endParaRPr/>
                  </a:p>
                  <a:p>
                    <a:pPr indent="-285750" lvl="0" marL="285750" marR="0" rtl="0" algn="l">
                      <a:spcBef>
                        <a:spcPts val="0"/>
                      </a:spcBef>
                      <a:spcAft>
                        <a:spcPts val="0"/>
                      </a:spcAft>
                      <a:buClr>
                        <a:schemeClr val="dk2"/>
                      </a:buClr>
                      <a:buSzPts val="1400"/>
                      <a:buFont typeface="Arial"/>
                      <a:buChar char="•"/>
                    </a:pPr>
                    <a:r>
                      <a:rPr b="0" lang="en-US" sz="1400">
                        <a:solidFill>
                          <a:schemeClr val="dk2"/>
                        </a:solidFill>
                        <a:latin typeface="Arial"/>
                        <a:ea typeface="Arial"/>
                        <a:cs typeface="Arial"/>
                        <a:sym typeface="Arial"/>
                      </a:rPr>
                      <a:t>Enhanced Liver Fibrosis Score (ELF)</a:t>
                    </a:r>
                    <a:endParaRPr/>
                  </a:p>
                  <a:p>
                    <a:pPr indent="-285750" lvl="0" marL="285750" marR="0" rtl="0" algn="l">
                      <a:spcBef>
                        <a:spcPts val="0"/>
                      </a:spcBef>
                      <a:spcAft>
                        <a:spcPts val="0"/>
                      </a:spcAft>
                      <a:buClr>
                        <a:schemeClr val="dk2"/>
                      </a:buClr>
                      <a:buSzPts val="1400"/>
                      <a:buFont typeface="Arial"/>
                      <a:buChar char="•"/>
                    </a:pPr>
                    <a:r>
                      <a:rPr b="0" lang="en-US" sz="1400">
                        <a:solidFill>
                          <a:schemeClr val="dk2"/>
                        </a:solidFill>
                        <a:latin typeface="Arial"/>
                        <a:ea typeface="Arial"/>
                        <a:cs typeface="Arial"/>
                        <a:sym typeface="Arial"/>
                      </a:rPr>
                      <a:t>UK-PSC Score</a:t>
                    </a:r>
                    <a:endParaRPr/>
                  </a:p>
                  <a:p>
                    <a:pPr indent="-285750" lvl="0" marL="285750" marR="0" rtl="0" algn="l">
                      <a:spcBef>
                        <a:spcPts val="0"/>
                      </a:spcBef>
                      <a:spcAft>
                        <a:spcPts val="0"/>
                      </a:spcAft>
                      <a:buClr>
                        <a:schemeClr val="dk2"/>
                      </a:buClr>
                      <a:buSzPts val="1400"/>
                      <a:buFont typeface="Arial"/>
                      <a:buChar char="•"/>
                    </a:pPr>
                    <a:r>
                      <a:rPr b="0" lang="en-US" sz="1400">
                        <a:solidFill>
                          <a:schemeClr val="dk2"/>
                        </a:solidFill>
                        <a:latin typeface="Arial"/>
                        <a:ea typeface="Arial"/>
                        <a:cs typeface="Arial"/>
                        <a:sym typeface="Arial"/>
                      </a:rPr>
                      <a:t>Amsterdam-Oxford PSC score</a:t>
                    </a:r>
                    <a:endParaRPr/>
                  </a:p>
                </p:txBody>
              </p:sp>
              <p:sp>
                <p:nvSpPr>
                  <p:cNvPr id="326" name="Google Shape;326;p15"/>
                  <p:cNvSpPr txBox="1"/>
                  <p:nvPr/>
                </p:nvSpPr>
                <p:spPr>
                  <a:xfrm>
                    <a:off x="448226" y="2676881"/>
                    <a:ext cx="1909148" cy="73866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400">
                        <a:solidFill>
                          <a:schemeClr val="dk2"/>
                        </a:solidFill>
                        <a:latin typeface="Arial"/>
                        <a:ea typeface="Arial"/>
                        <a:cs typeface="Arial"/>
                        <a:sym typeface="Arial"/>
                      </a:rPr>
                      <a:t>Prognostic Scoring and Surrogate Biomarkers of Liver Fibrosis</a:t>
                    </a:r>
                    <a:endParaRPr/>
                  </a:p>
                </p:txBody>
              </p:sp>
              <p:sp>
                <p:nvSpPr>
                  <p:cNvPr id="327" name="Google Shape;327;p15"/>
                  <p:cNvSpPr/>
                  <p:nvPr/>
                </p:nvSpPr>
                <p:spPr>
                  <a:xfrm>
                    <a:off x="2357376" y="2304815"/>
                    <a:ext cx="4633733" cy="1558901"/>
                  </a:xfrm>
                  <a:prstGeom prst="rect">
                    <a:avLst/>
                  </a:prstGeom>
                  <a:noFill/>
                  <a:ln cap="flat" cmpd="sng" w="28575">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2400">
                      <a:solidFill>
                        <a:schemeClr val="dk2"/>
                      </a:solidFill>
                      <a:latin typeface="Arial"/>
                      <a:ea typeface="Arial"/>
                      <a:cs typeface="Arial"/>
                      <a:sym typeface="Arial"/>
                    </a:endParaRPr>
                  </a:p>
                </p:txBody>
              </p:sp>
            </p:grpSp>
            <p:grpSp>
              <p:nvGrpSpPr>
                <p:cNvPr id="328" name="Google Shape;328;p15"/>
                <p:cNvGrpSpPr/>
                <p:nvPr/>
              </p:nvGrpSpPr>
              <p:grpSpPr>
                <a:xfrm>
                  <a:off x="979532" y="4022284"/>
                  <a:ext cx="6532439" cy="738664"/>
                  <a:chOff x="979532" y="4032223"/>
                  <a:chExt cx="6532439" cy="738664"/>
                </a:xfrm>
              </p:grpSpPr>
              <p:sp>
                <p:nvSpPr>
                  <p:cNvPr id="329" name="Google Shape;329;p15"/>
                  <p:cNvSpPr/>
                  <p:nvPr/>
                </p:nvSpPr>
                <p:spPr>
                  <a:xfrm>
                    <a:off x="979532" y="4071308"/>
                    <a:ext cx="1856727" cy="678704"/>
                  </a:xfrm>
                  <a:prstGeom prst="rect">
                    <a:avLst/>
                  </a:prstGeom>
                  <a:solidFill>
                    <a:srgbClr val="E7F3F9"/>
                  </a:solidFill>
                  <a:ln cap="flat" cmpd="sng" w="28575">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2400">
                      <a:solidFill>
                        <a:schemeClr val="dk2"/>
                      </a:solidFill>
                      <a:latin typeface="Arial"/>
                      <a:ea typeface="Arial"/>
                      <a:cs typeface="Arial"/>
                      <a:sym typeface="Arial"/>
                    </a:endParaRPr>
                  </a:p>
                </p:txBody>
              </p:sp>
              <p:grpSp>
                <p:nvGrpSpPr>
                  <p:cNvPr id="330" name="Google Shape;330;p15"/>
                  <p:cNvGrpSpPr/>
                  <p:nvPr/>
                </p:nvGrpSpPr>
                <p:grpSpPr>
                  <a:xfrm>
                    <a:off x="1277338" y="4032223"/>
                    <a:ext cx="6234633" cy="738664"/>
                    <a:chOff x="756476" y="3916474"/>
                    <a:chExt cx="6234633" cy="738664"/>
                  </a:xfrm>
                </p:grpSpPr>
                <p:sp>
                  <p:nvSpPr>
                    <p:cNvPr id="331" name="Google Shape;331;p15"/>
                    <p:cNvSpPr txBox="1"/>
                    <p:nvPr/>
                  </p:nvSpPr>
                  <p:spPr>
                    <a:xfrm>
                      <a:off x="2357377" y="3916474"/>
                      <a:ext cx="4456255" cy="738664"/>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chemeClr val="dk2"/>
                        </a:buClr>
                        <a:buSzPts val="1400"/>
                        <a:buFont typeface="Arial"/>
                        <a:buChar char="•"/>
                      </a:pPr>
                      <a:r>
                        <a:rPr b="0" lang="en-US" sz="1400">
                          <a:solidFill>
                            <a:schemeClr val="dk2"/>
                          </a:solidFill>
                          <a:latin typeface="Arial"/>
                          <a:ea typeface="Arial"/>
                          <a:cs typeface="Arial"/>
                          <a:sym typeface="Arial"/>
                        </a:rPr>
                        <a:t>Faecal calprotectin</a:t>
                      </a:r>
                      <a:endParaRPr/>
                    </a:p>
                    <a:p>
                      <a:pPr indent="-285750" lvl="0" marL="285750" marR="0" rtl="0" algn="l">
                        <a:spcBef>
                          <a:spcPts val="0"/>
                        </a:spcBef>
                        <a:spcAft>
                          <a:spcPts val="0"/>
                        </a:spcAft>
                        <a:buClr>
                          <a:schemeClr val="dk2"/>
                        </a:buClr>
                        <a:buSzPts val="1400"/>
                        <a:buFont typeface="Arial"/>
                        <a:buChar char="•"/>
                      </a:pPr>
                      <a:r>
                        <a:rPr b="0" lang="en-US" sz="1400">
                          <a:solidFill>
                            <a:schemeClr val="dk2"/>
                          </a:solidFill>
                          <a:latin typeface="Arial"/>
                          <a:ea typeface="Arial"/>
                          <a:cs typeface="Arial"/>
                          <a:sym typeface="Arial"/>
                        </a:rPr>
                        <a:t>Partial Mayo score</a:t>
                      </a:r>
                      <a:endParaRPr/>
                    </a:p>
                    <a:p>
                      <a:pPr indent="-285750" lvl="0" marL="285750" marR="0" rtl="0" algn="l">
                        <a:spcBef>
                          <a:spcPts val="0"/>
                        </a:spcBef>
                        <a:spcAft>
                          <a:spcPts val="0"/>
                        </a:spcAft>
                        <a:buClr>
                          <a:schemeClr val="dk2"/>
                        </a:buClr>
                        <a:buSzPts val="1400"/>
                        <a:buFont typeface="Arial"/>
                        <a:buChar char="•"/>
                      </a:pPr>
                      <a:r>
                        <a:rPr b="0" lang="en-US" sz="1400">
                          <a:solidFill>
                            <a:schemeClr val="dk2"/>
                          </a:solidFill>
                          <a:latin typeface="Arial"/>
                          <a:ea typeface="Arial"/>
                          <a:cs typeface="Arial"/>
                          <a:sym typeface="Arial"/>
                        </a:rPr>
                        <a:t>Endoscopic scores (Mayo Score/SES-CD Score)</a:t>
                      </a:r>
                      <a:endParaRPr/>
                    </a:p>
                  </p:txBody>
                </p:sp>
                <p:sp>
                  <p:nvSpPr>
                    <p:cNvPr id="332" name="Google Shape;332;p15"/>
                    <p:cNvSpPr txBox="1"/>
                    <p:nvPr/>
                  </p:nvSpPr>
                  <p:spPr>
                    <a:xfrm>
                      <a:off x="756476" y="4054973"/>
                      <a:ext cx="1325562"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400">
                          <a:solidFill>
                            <a:schemeClr val="dk2"/>
                          </a:solidFill>
                          <a:latin typeface="Arial"/>
                          <a:ea typeface="Arial"/>
                          <a:cs typeface="Arial"/>
                          <a:sym typeface="Arial"/>
                        </a:rPr>
                        <a:t>IBD Activity Stratification</a:t>
                      </a:r>
                      <a:endParaRPr/>
                    </a:p>
                  </p:txBody>
                </p:sp>
                <p:sp>
                  <p:nvSpPr>
                    <p:cNvPr id="333" name="Google Shape;333;p15"/>
                    <p:cNvSpPr/>
                    <p:nvPr/>
                  </p:nvSpPr>
                  <p:spPr>
                    <a:xfrm>
                      <a:off x="2357376" y="3955559"/>
                      <a:ext cx="4633733" cy="678704"/>
                    </a:xfrm>
                    <a:prstGeom prst="rect">
                      <a:avLst/>
                    </a:prstGeom>
                    <a:noFill/>
                    <a:ln cap="flat" cmpd="sng" w="28575">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2400">
                        <a:solidFill>
                          <a:schemeClr val="dk2"/>
                        </a:solidFill>
                        <a:latin typeface="Arial"/>
                        <a:ea typeface="Arial"/>
                        <a:cs typeface="Arial"/>
                        <a:sym typeface="Arial"/>
                      </a:endParaRPr>
                    </a:p>
                  </p:txBody>
                </p:sp>
              </p:grpSp>
            </p:grpSp>
            <p:grpSp>
              <p:nvGrpSpPr>
                <p:cNvPr id="334" name="Google Shape;334;p15"/>
                <p:cNvGrpSpPr/>
                <p:nvPr/>
              </p:nvGrpSpPr>
              <p:grpSpPr>
                <a:xfrm>
                  <a:off x="1368970" y="4774382"/>
                  <a:ext cx="6143001" cy="954107"/>
                  <a:chOff x="848108" y="4658633"/>
                  <a:chExt cx="6143001" cy="954107"/>
                </a:xfrm>
              </p:grpSpPr>
              <p:sp>
                <p:nvSpPr>
                  <p:cNvPr id="335" name="Google Shape;335;p15"/>
                  <p:cNvSpPr txBox="1"/>
                  <p:nvPr/>
                </p:nvSpPr>
                <p:spPr>
                  <a:xfrm>
                    <a:off x="2357376" y="4658633"/>
                    <a:ext cx="4456255" cy="954107"/>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chemeClr val="dk2"/>
                      </a:buClr>
                      <a:buSzPts val="1400"/>
                      <a:buFont typeface="Arial"/>
                      <a:buChar char="•"/>
                    </a:pPr>
                    <a:r>
                      <a:rPr b="0" lang="en-US" sz="1400">
                        <a:solidFill>
                          <a:schemeClr val="dk2"/>
                        </a:solidFill>
                        <a:latin typeface="Arial"/>
                        <a:ea typeface="Arial"/>
                        <a:cs typeface="Arial"/>
                        <a:sym typeface="Arial"/>
                      </a:rPr>
                      <a:t>PSC-PRO questionnaire</a:t>
                    </a:r>
                    <a:endParaRPr/>
                  </a:p>
                  <a:p>
                    <a:pPr indent="-285750" lvl="0" marL="285750" marR="0" rtl="0" algn="l">
                      <a:spcBef>
                        <a:spcPts val="0"/>
                      </a:spcBef>
                      <a:spcAft>
                        <a:spcPts val="0"/>
                      </a:spcAft>
                      <a:buClr>
                        <a:schemeClr val="dk2"/>
                      </a:buClr>
                      <a:buSzPts val="1400"/>
                      <a:buFont typeface="Arial"/>
                      <a:buChar char="•"/>
                    </a:pPr>
                    <a:r>
                      <a:rPr b="0" lang="en-US" sz="1400">
                        <a:solidFill>
                          <a:schemeClr val="dk2"/>
                        </a:solidFill>
                        <a:latin typeface="Arial"/>
                        <a:ea typeface="Arial"/>
                        <a:cs typeface="Arial"/>
                        <a:sym typeface="Arial"/>
                      </a:rPr>
                      <a:t>SF-36 questionnaire</a:t>
                    </a:r>
                    <a:endParaRPr/>
                  </a:p>
                  <a:p>
                    <a:pPr indent="-285750" lvl="0" marL="285750" marR="0" rtl="0" algn="l">
                      <a:spcBef>
                        <a:spcPts val="0"/>
                      </a:spcBef>
                      <a:spcAft>
                        <a:spcPts val="0"/>
                      </a:spcAft>
                      <a:buClr>
                        <a:schemeClr val="dk2"/>
                      </a:buClr>
                      <a:buSzPts val="1400"/>
                      <a:buFont typeface="Arial"/>
                      <a:buChar char="•"/>
                    </a:pPr>
                    <a:r>
                      <a:rPr b="0" lang="en-US" sz="1400">
                        <a:solidFill>
                          <a:schemeClr val="dk2"/>
                        </a:solidFill>
                        <a:latin typeface="Arial"/>
                        <a:ea typeface="Arial"/>
                        <a:cs typeface="Arial"/>
                        <a:sym typeface="Arial"/>
                      </a:rPr>
                      <a:t>5D-itch</a:t>
                    </a:r>
                    <a:endParaRPr/>
                  </a:p>
                  <a:p>
                    <a:pPr indent="-285750" lvl="0" marL="285750" marR="0" rtl="0" algn="l">
                      <a:spcBef>
                        <a:spcPts val="0"/>
                      </a:spcBef>
                      <a:spcAft>
                        <a:spcPts val="0"/>
                      </a:spcAft>
                      <a:buClr>
                        <a:schemeClr val="dk2"/>
                      </a:buClr>
                      <a:buSzPts val="1400"/>
                      <a:buFont typeface="Arial"/>
                      <a:buChar char="•"/>
                    </a:pPr>
                    <a:r>
                      <a:rPr b="0" lang="en-US" sz="1400">
                        <a:solidFill>
                          <a:schemeClr val="dk2"/>
                        </a:solidFill>
                        <a:latin typeface="Arial"/>
                        <a:ea typeface="Arial"/>
                        <a:cs typeface="Arial"/>
                        <a:sym typeface="Arial"/>
                      </a:rPr>
                      <a:t>SIBDQ questionnaire</a:t>
                    </a:r>
                    <a:endParaRPr/>
                  </a:p>
                </p:txBody>
              </p:sp>
              <p:sp>
                <p:nvSpPr>
                  <p:cNvPr id="336" name="Google Shape;336;p15"/>
                  <p:cNvSpPr txBox="1"/>
                  <p:nvPr/>
                </p:nvSpPr>
                <p:spPr>
                  <a:xfrm>
                    <a:off x="848108" y="4781743"/>
                    <a:ext cx="1077217" cy="73866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400">
                        <a:solidFill>
                          <a:schemeClr val="dk2"/>
                        </a:solidFill>
                        <a:latin typeface="Arial"/>
                        <a:ea typeface="Arial"/>
                        <a:cs typeface="Arial"/>
                        <a:sym typeface="Arial"/>
                      </a:rPr>
                      <a:t>Patient Reported Outcomes</a:t>
                    </a:r>
                    <a:endParaRPr/>
                  </a:p>
                </p:txBody>
              </p:sp>
              <p:sp>
                <p:nvSpPr>
                  <p:cNvPr id="337" name="Google Shape;337;p15"/>
                  <p:cNvSpPr/>
                  <p:nvPr/>
                </p:nvSpPr>
                <p:spPr>
                  <a:xfrm>
                    <a:off x="2357376" y="4697839"/>
                    <a:ext cx="4633733" cy="886545"/>
                  </a:xfrm>
                  <a:prstGeom prst="rect">
                    <a:avLst/>
                  </a:prstGeom>
                  <a:noFill/>
                  <a:ln cap="flat" cmpd="sng" w="28575">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2400">
                      <a:solidFill>
                        <a:schemeClr val="dk2"/>
                      </a:solidFill>
                      <a:latin typeface="Arial"/>
                      <a:ea typeface="Arial"/>
                      <a:cs typeface="Arial"/>
                      <a:sym typeface="Arial"/>
                    </a:endParaRPr>
                  </a:p>
                </p:txBody>
              </p:sp>
            </p:grpSp>
            <p:grpSp>
              <p:nvGrpSpPr>
                <p:cNvPr id="338" name="Google Shape;338;p15"/>
                <p:cNvGrpSpPr/>
                <p:nvPr/>
              </p:nvGrpSpPr>
              <p:grpSpPr>
                <a:xfrm>
                  <a:off x="1277338" y="5763574"/>
                  <a:ext cx="6234633" cy="954108"/>
                  <a:chOff x="756476" y="5647825"/>
                  <a:chExt cx="6234633" cy="954108"/>
                </a:xfrm>
              </p:grpSpPr>
              <p:sp>
                <p:nvSpPr>
                  <p:cNvPr id="339" name="Google Shape;339;p15"/>
                  <p:cNvSpPr txBox="1"/>
                  <p:nvPr/>
                </p:nvSpPr>
                <p:spPr>
                  <a:xfrm>
                    <a:off x="2357376" y="5647826"/>
                    <a:ext cx="4456255" cy="954107"/>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chemeClr val="dk2"/>
                      </a:buClr>
                      <a:buSzPts val="1400"/>
                      <a:buFont typeface="Arial"/>
                      <a:buChar char="•"/>
                    </a:pPr>
                    <a:r>
                      <a:rPr b="0" lang="en-US" sz="1400">
                        <a:solidFill>
                          <a:schemeClr val="dk2"/>
                        </a:solidFill>
                        <a:latin typeface="Arial"/>
                        <a:ea typeface="Arial"/>
                        <a:cs typeface="Arial"/>
                        <a:sym typeface="Arial"/>
                      </a:rPr>
                      <a:t>Gut biopsies</a:t>
                    </a:r>
                    <a:endParaRPr/>
                  </a:p>
                  <a:p>
                    <a:pPr indent="-285750" lvl="0" marL="285750" marR="0" rtl="0" algn="l">
                      <a:spcBef>
                        <a:spcPts val="0"/>
                      </a:spcBef>
                      <a:spcAft>
                        <a:spcPts val="0"/>
                      </a:spcAft>
                      <a:buClr>
                        <a:schemeClr val="dk2"/>
                      </a:buClr>
                      <a:buSzPts val="1400"/>
                      <a:buFont typeface="Arial"/>
                      <a:buChar char="•"/>
                    </a:pPr>
                    <a:r>
                      <a:rPr b="0" lang="en-US" sz="1400">
                        <a:solidFill>
                          <a:schemeClr val="dk2"/>
                        </a:solidFill>
                        <a:latin typeface="Arial"/>
                        <a:ea typeface="Arial"/>
                        <a:cs typeface="Arial"/>
                        <a:sym typeface="Arial"/>
                      </a:rPr>
                      <a:t>Peripheral blood</a:t>
                    </a:r>
                    <a:endParaRPr/>
                  </a:p>
                  <a:p>
                    <a:pPr indent="-285750" lvl="0" marL="285750" marR="0" rtl="0" algn="l">
                      <a:spcBef>
                        <a:spcPts val="0"/>
                      </a:spcBef>
                      <a:spcAft>
                        <a:spcPts val="0"/>
                      </a:spcAft>
                      <a:buClr>
                        <a:schemeClr val="dk2"/>
                      </a:buClr>
                      <a:buSzPts val="1400"/>
                      <a:buFont typeface="Arial"/>
                      <a:buChar char="•"/>
                    </a:pPr>
                    <a:r>
                      <a:rPr b="0" lang="en-US" sz="1400">
                        <a:solidFill>
                          <a:schemeClr val="dk2"/>
                        </a:solidFill>
                        <a:latin typeface="Arial"/>
                        <a:ea typeface="Arial"/>
                        <a:cs typeface="Arial"/>
                        <a:sym typeface="Arial"/>
                      </a:rPr>
                      <a:t>Urine samples</a:t>
                    </a:r>
                    <a:endParaRPr/>
                  </a:p>
                  <a:p>
                    <a:pPr indent="-285750" lvl="0" marL="285750" marR="0" rtl="0" algn="l">
                      <a:spcBef>
                        <a:spcPts val="0"/>
                      </a:spcBef>
                      <a:spcAft>
                        <a:spcPts val="0"/>
                      </a:spcAft>
                      <a:buClr>
                        <a:schemeClr val="dk2"/>
                      </a:buClr>
                      <a:buSzPts val="1400"/>
                      <a:buFont typeface="Arial"/>
                      <a:buChar char="•"/>
                    </a:pPr>
                    <a:r>
                      <a:rPr b="0" lang="en-US" sz="1400">
                        <a:solidFill>
                          <a:schemeClr val="dk2"/>
                        </a:solidFill>
                        <a:latin typeface="Arial"/>
                        <a:ea typeface="Arial"/>
                        <a:cs typeface="Arial"/>
                        <a:sym typeface="Arial"/>
                      </a:rPr>
                      <a:t>Stool samples</a:t>
                    </a:r>
                    <a:endParaRPr/>
                  </a:p>
                </p:txBody>
              </p:sp>
              <p:sp>
                <p:nvSpPr>
                  <p:cNvPr id="340" name="Google Shape;340;p15"/>
                  <p:cNvSpPr txBox="1"/>
                  <p:nvPr/>
                </p:nvSpPr>
                <p:spPr>
                  <a:xfrm>
                    <a:off x="756476" y="5770177"/>
                    <a:ext cx="1326862" cy="73866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400">
                        <a:solidFill>
                          <a:schemeClr val="dk2"/>
                        </a:solidFill>
                        <a:latin typeface="Arial"/>
                        <a:ea typeface="Arial"/>
                        <a:cs typeface="Arial"/>
                        <a:sym typeface="Arial"/>
                      </a:rPr>
                      <a:t>Translational (Research) Samples</a:t>
                    </a:r>
                    <a:endParaRPr/>
                  </a:p>
                </p:txBody>
              </p:sp>
              <p:sp>
                <p:nvSpPr>
                  <p:cNvPr id="341" name="Google Shape;341;p15"/>
                  <p:cNvSpPr/>
                  <p:nvPr/>
                </p:nvSpPr>
                <p:spPr>
                  <a:xfrm>
                    <a:off x="2357376" y="5647825"/>
                    <a:ext cx="4633733" cy="928683"/>
                  </a:xfrm>
                  <a:prstGeom prst="rect">
                    <a:avLst/>
                  </a:prstGeom>
                  <a:noFill/>
                  <a:ln cap="flat" cmpd="sng" w="28575">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2400">
                      <a:solidFill>
                        <a:schemeClr val="dk2"/>
                      </a:solidFill>
                      <a:latin typeface="Arial"/>
                      <a:ea typeface="Arial"/>
                      <a:cs typeface="Arial"/>
                      <a:sym typeface="Arial"/>
                    </a:endParaRPr>
                  </a:p>
                </p:txBody>
              </p:sp>
            </p:grpSp>
          </p:grpSp>
        </p:grpSp>
        <p:sp>
          <p:nvSpPr>
            <p:cNvPr id="342" name="Google Shape;342;p15"/>
            <p:cNvSpPr/>
            <p:nvPr/>
          </p:nvSpPr>
          <p:spPr>
            <a:xfrm>
              <a:off x="548195" y="1125348"/>
              <a:ext cx="2289354" cy="738664"/>
            </a:xfrm>
            <a:prstGeom prst="rect">
              <a:avLst/>
            </a:prstGeom>
            <a:solidFill>
              <a:srgbClr val="E7F3F9"/>
            </a:solidFill>
            <a:ln cap="flat" cmpd="sng" w="28575">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400">
                  <a:solidFill>
                    <a:schemeClr val="dk2"/>
                  </a:solidFill>
                  <a:latin typeface="Arial"/>
                  <a:ea typeface="Arial"/>
                  <a:cs typeface="Arial"/>
                  <a:sym typeface="Arial"/>
                </a:rPr>
                <a:t>Safety Data</a:t>
              </a:r>
              <a:endParaRPr/>
            </a:p>
          </p:txBody>
        </p:sp>
        <p:sp>
          <p:nvSpPr>
            <p:cNvPr id="343" name="Google Shape;343;p15"/>
            <p:cNvSpPr/>
            <p:nvPr/>
          </p:nvSpPr>
          <p:spPr>
            <a:xfrm>
              <a:off x="2889309" y="1125348"/>
              <a:ext cx="5713416" cy="738664"/>
            </a:xfrm>
            <a:prstGeom prst="rect">
              <a:avLst/>
            </a:prstGeom>
            <a:noFill/>
            <a:ln cap="flat" cmpd="sng" w="28575">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2400">
                <a:solidFill>
                  <a:schemeClr val="dk2"/>
                </a:solidFill>
                <a:latin typeface="Arial"/>
                <a:ea typeface="Arial"/>
                <a:cs typeface="Arial"/>
                <a:sym typeface="Arial"/>
              </a:endParaRPr>
            </a:p>
          </p:txBody>
        </p:sp>
        <p:sp>
          <p:nvSpPr>
            <p:cNvPr id="344" name="Google Shape;344;p15"/>
            <p:cNvSpPr txBox="1"/>
            <p:nvPr/>
          </p:nvSpPr>
          <p:spPr>
            <a:xfrm>
              <a:off x="2889309" y="1128758"/>
              <a:ext cx="5494585" cy="738664"/>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chemeClr val="dk2"/>
                </a:buClr>
                <a:buSzPts val="1400"/>
                <a:buFont typeface="Arial"/>
                <a:buChar char="•"/>
              </a:pPr>
              <a:r>
                <a:rPr b="0" lang="en-US" sz="1400">
                  <a:solidFill>
                    <a:schemeClr val="dk2"/>
                  </a:solidFill>
                  <a:latin typeface="Arial"/>
                  <a:ea typeface="Arial"/>
                  <a:cs typeface="Arial"/>
                  <a:sym typeface="Arial"/>
                </a:rPr>
                <a:t>Adverse events as per CTCAE v5.0</a:t>
              </a:r>
              <a:endParaRPr/>
            </a:p>
            <a:p>
              <a:pPr indent="-285750" lvl="0" marL="285750" marR="0" rtl="0" algn="l">
                <a:spcBef>
                  <a:spcPts val="0"/>
                </a:spcBef>
                <a:spcAft>
                  <a:spcPts val="0"/>
                </a:spcAft>
                <a:buClr>
                  <a:schemeClr val="dk2"/>
                </a:buClr>
                <a:buSzPts val="1400"/>
                <a:buFont typeface="Arial"/>
                <a:buChar char="•"/>
              </a:pPr>
              <a:r>
                <a:rPr b="0" lang="en-US" sz="1400">
                  <a:solidFill>
                    <a:schemeClr val="dk2"/>
                  </a:solidFill>
                  <a:latin typeface="Arial"/>
                  <a:ea typeface="Arial"/>
                  <a:cs typeface="Arial"/>
                  <a:sym typeface="Arial"/>
                </a:rPr>
                <a:t>Adverse events of special interest e.g. cholangitis, colitis flare, decompensated liver disease.</a:t>
              </a:r>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9" name="Shape 349"/>
        <p:cNvGrpSpPr/>
        <p:nvPr/>
      </p:nvGrpSpPr>
      <p:grpSpPr>
        <a:xfrm>
          <a:off x="0" y="0"/>
          <a:ext cx="0" cy="0"/>
          <a:chOff x="0" y="0"/>
          <a:chExt cx="0" cy="0"/>
        </a:xfrm>
      </p:grpSpPr>
      <p:sp>
        <p:nvSpPr>
          <p:cNvPr id="350" name="Google Shape;350;p16"/>
          <p:cNvSpPr txBox="1"/>
          <p:nvPr>
            <p:ph type="title"/>
          </p:nvPr>
        </p:nvSpPr>
        <p:spPr>
          <a:xfrm>
            <a:off x="396875" y="476672"/>
            <a:ext cx="77724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The CATCh Trial</a:t>
            </a:r>
            <a:endParaRPr/>
          </a:p>
        </p:txBody>
      </p:sp>
      <p:sp>
        <p:nvSpPr>
          <p:cNvPr id="351" name="Google Shape;351;p16"/>
          <p:cNvSpPr txBox="1"/>
          <p:nvPr>
            <p:ph idx="1" type="body"/>
          </p:nvPr>
        </p:nvSpPr>
        <p:spPr>
          <a:xfrm>
            <a:off x="396875" y="1602075"/>
            <a:ext cx="5504584" cy="4558580"/>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SzPts val="1440"/>
              <a:buChar char="□"/>
            </a:pPr>
            <a:r>
              <a:rPr lang="en-US" sz="1800" u="sng">
                <a:latin typeface="Calibri"/>
                <a:ea typeface="Calibri"/>
                <a:cs typeface="Calibri"/>
                <a:sym typeface="Calibri"/>
              </a:rPr>
              <a:t>Question: </a:t>
            </a:r>
            <a:r>
              <a:rPr lang="en-US" sz="1800">
                <a:latin typeface="Calibri"/>
                <a:ea typeface="Calibri"/>
                <a:cs typeface="Calibri"/>
                <a:sym typeface="Calibri"/>
              </a:rPr>
              <a:t>what is the safety and tolerability of CARBALIVE (in 2 different doses) in patients with PSC and IBD? </a:t>
            </a:r>
            <a:endParaRPr/>
          </a:p>
          <a:p>
            <a:pPr indent="-251459" lvl="0" marL="342900" rtl="0" algn="l">
              <a:spcBef>
                <a:spcPts val="360"/>
              </a:spcBef>
              <a:spcAft>
                <a:spcPts val="0"/>
              </a:spcAft>
              <a:buSzPts val="1440"/>
              <a:buNone/>
            </a:pPr>
            <a:r>
              <a:t/>
            </a:r>
            <a:endParaRPr sz="1800">
              <a:latin typeface="Calibri"/>
              <a:ea typeface="Calibri"/>
              <a:cs typeface="Calibri"/>
              <a:sym typeface="Calibri"/>
            </a:endParaRPr>
          </a:p>
          <a:p>
            <a:pPr indent="-342900" lvl="0" marL="342900" rtl="0" algn="l">
              <a:spcBef>
                <a:spcPts val="360"/>
              </a:spcBef>
              <a:spcAft>
                <a:spcPts val="0"/>
              </a:spcAft>
              <a:buSzPts val="1440"/>
              <a:buChar char="□"/>
            </a:pPr>
            <a:r>
              <a:rPr lang="en-US" sz="1800">
                <a:latin typeface="Calibri"/>
                <a:ea typeface="Calibri"/>
                <a:cs typeface="Calibri"/>
                <a:sym typeface="Calibri"/>
              </a:rPr>
              <a:t>What is CARBALIVE?</a:t>
            </a:r>
            <a:endParaRPr/>
          </a:p>
          <a:p>
            <a:pPr indent="-285750" lvl="1" marL="742950" rtl="0" algn="l">
              <a:spcBef>
                <a:spcPts val="360"/>
              </a:spcBef>
              <a:spcAft>
                <a:spcPts val="0"/>
              </a:spcAft>
              <a:buSzPts val="1800"/>
              <a:buFont typeface="Calibri"/>
              <a:buChar char="–"/>
            </a:pPr>
            <a:r>
              <a:rPr lang="en-US" sz="1800">
                <a:latin typeface="Calibri"/>
                <a:ea typeface="Calibri"/>
                <a:cs typeface="Calibri"/>
                <a:sym typeface="Calibri"/>
              </a:rPr>
              <a:t>Tiny carbon beads engineered to selectively remove endotoxins from the gut</a:t>
            </a:r>
            <a:endParaRPr/>
          </a:p>
          <a:p>
            <a:pPr indent="-285750" lvl="1" marL="742950" rtl="0" algn="l">
              <a:spcBef>
                <a:spcPts val="360"/>
              </a:spcBef>
              <a:spcAft>
                <a:spcPts val="0"/>
              </a:spcAft>
              <a:buSzPts val="1800"/>
              <a:buFont typeface="Calibri"/>
              <a:buChar char="–"/>
            </a:pPr>
            <a:r>
              <a:rPr lang="en-US" sz="1800">
                <a:latin typeface="Calibri"/>
                <a:ea typeface="Calibri"/>
                <a:cs typeface="Calibri"/>
                <a:sym typeface="Calibri"/>
              </a:rPr>
              <a:t>Not absorbed the body, removed with bowel motion</a:t>
            </a:r>
            <a:endParaRPr/>
          </a:p>
          <a:p>
            <a:pPr indent="-171450" lvl="1" marL="742950" rtl="0" algn="l">
              <a:spcBef>
                <a:spcPts val="360"/>
              </a:spcBef>
              <a:spcAft>
                <a:spcPts val="0"/>
              </a:spcAft>
              <a:buSzPts val="1800"/>
              <a:buFont typeface="Arial"/>
              <a:buNone/>
            </a:pPr>
            <a:r>
              <a:t/>
            </a:r>
            <a:endParaRPr sz="1800">
              <a:latin typeface="Calibri"/>
              <a:ea typeface="Calibri"/>
              <a:cs typeface="Calibri"/>
              <a:sym typeface="Calibri"/>
            </a:endParaRPr>
          </a:p>
          <a:p>
            <a:pPr indent="-342900" lvl="0" marL="342900" rtl="0" algn="l">
              <a:spcBef>
                <a:spcPts val="360"/>
              </a:spcBef>
              <a:spcAft>
                <a:spcPts val="0"/>
              </a:spcAft>
              <a:buSzPts val="1440"/>
              <a:buChar char="□"/>
            </a:pPr>
            <a:r>
              <a:rPr lang="en-US" sz="1800">
                <a:latin typeface="Calibri"/>
                <a:ea typeface="Calibri"/>
                <a:cs typeface="Calibri"/>
                <a:sym typeface="Calibri"/>
              </a:rPr>
              <a:t>Safety assessed in patients with cirrhosis (4g and 8g/day):</a:t>
            </a:r>
            <a:endParaRPr/>
          </a:p>
          <a:p>
            <a:pPr indent="-285750" lvl="1" marL="742950" rtl="0" algn="l">
              <a:spcBef>
                <a:spcPts val="360"/>
              </a:spcBef>
              <a:spcAft>
                <a:spcPts val="0"/>
              </a:spcAft>
              <a:buSzPts val="1800"/>
              <a:buFont typeface="Calibri"/>
              <a:buChar char="–"/>
            </a:pPr>
            <a:r>
              <a:rPr lang="en-US" sz="1800">
                <a:latin typeface="Calibri"/>
                <a:ea typeface="Calibri"/>
                <a:cs typeface="Calibri"/>
                <a:sym typeface="Calibri"/>
              </a:rPr>
              <a:t>No death or serious injury</a:t>
            </a:r>
            <a:endParaRPr/>
          </a:p>
          <a:p>
            <a:pPr indent="-285750" lvl="1" marL="742950" rtl="0" algn="l">
              <a:spcBef>
                <a:spcPts val="360"/>
              </a:spcBef>
              <a:spcAft>
                <a:spcPts val="0"/>
              </a:spcAft>
              <a:buSzPts val="1800"/>
              <a:buFont typeface="Calibri"/>
              <a:buChar char="–"/>
            </a:pPr>
            <a:r>
              <a:rPr lang="en-US" sz="1800">
                <a:latin typeface="Calibri"/>
                <a:ea typeface="Calibri"/>
                <a:cs typeface="Calibri"/>
                <a:sym typeface="Calibri"/>
              </a:rPr>
              <a:t>Side effects: diarrhoea/constipation</a:t>
            </a:r>
            <a:endParaRPr/>
          </a:p>
        </p:txBody>
      </p:sp>
      <p:grpSp>
        <p:nvGrpSpPr>
          <p:cNvPr id="352" name="Google Shape;352;p16"/>
          <p:cNvGrpSpPr/>
          <p:nvPr/>
        </p:nvGrpSpPr>
        <p:grpSpPr>
          <a:xfrm>
            <a:off x="6423514" y="251520"/>
            <a:ext cx="2421232" cy="5481736"/>
            <a:chOff x="6423514" y="251520"/>
            <a:chExt cx="2421232" cy="5481736"/>
          </a:xfrm>
        </p:grpSpPr>
        <p:pic>
          <p:nvPicPr>
            <p:cNvPr id="353" name="Google Shape;353;p16"/>
            <p:cNvPicPr preferRelativeResize="0"/>
            <p:nvPr/>
          </p:nvPicPr>
          <p:blipFill rotWithShape="1">
            <a:blip r:embed="rId3">
              <a:alphaModFix/>
            </a:blip>
            <a:srcRect b="0" l="0" r="0" t="0"/>
            <a:stretch/>
          </p:blipFill>
          <p:spPr>
            <a:xfrm>
              <a:off x="6423514" y="251520"/>
              <a:ext cx="1745761" cy="1301086"/>
            </a:xfrm>
            <a:prstGeom prst="rect">
              <a:avLst/>
            </a:prstGeom>
            <a:noFill/>
            <a:ln>
              <a:noFill/>
            </a:ln>
          </p:spPr>
        </p:pic>
        <p:pic>
          <p:nvPicPr>
            <p:cNvPr id="354" name="Google Shape;354;p16"/>
            <p:cNvPicPr preferRelativeResize="0"/>
            <p:nvPr/>
          </p:nvPicPr>
          <p:blipFill rotWithShape="1">
            <a:blip r:embed="rId4">
              <a:alphaModFix/>
            </a:blip>
            <a:srcRect b="0" l="0" r="0" t="0"/>
            <a:stretch/>
          </p:blipFill>
          <p:spPr>
            <a:xfrm>
              <a:off x="6423514" y="1602075"/>
              <a:ext cx="1719383" cy="1342532"/>
            </a:xfrm>
            <a:prstGeom prst="rect">
              <a:avLst/>
            </a:prstGeom>
            <a:noFill/>
            <a:ln>
              <a:noFill/>
            </a:ln>
          </p:spPr>
        </p:pic>
        <p:pic>
          <p:nvPicPr>
            <p:cNvPr id="355" name="Google Shape;355;p16"/>
            <p:cNvPicPr preferRelativeResize="0"/>
            <p:nvPr/>
          </p:nvPicPr>
          <p:blipFill rotWithShape="1">
            <a:blip r:embed="rId5">
              <a:alphaModFix/>
            </a:blip>
            <a:srcRect b="0" l="0" r="0" t="0"/>
            <a:stretch/>
          </p:blipFill>
          <p:spPr>
            <a:xfrm>
              <a:off x="6423514" y="2994076"/>
              <a:ext cx="1750614" cy="1342532"/>
            </a:xfrm>
            <a:prstGeom prst="rect">
              <a:avLst/>
            </a:prstGeom>
            <a:noFill/>
            <a:ln>
              <a:noFill/>
            </a:ln>
          </p:spPr>
        </p:pic>
        <p:pic>
          <p:nvPicPr>
            <p:cNvPr id="356" name="Google Shape;356;p16"/>
            <p:cNvPicPr preferRelativeResize="0"/>
            <p:nvPr/>
          </p:nvPicPr>
          <p:blipFill rotWithShape="1">
            <a:blip r:embed="rId6">
              <a:alphaModFix/>
            </a:blip>
            <a:srcRect b="0" l="0" r="0" t="0"/>
            <a:stretch/>
          </p:blipFill>
          <p:spPr>
            <a:xfrm>
              <a:off x="6423514" y="4423935"/>
              <a:ext cx="1745761" cy="1309321"/>
            </a:xfrm>
            <a:prstGeom prst="rect">
              <a:avLst/>
            </a:prstGeom>
            <a:noFill/>
            <a:ln>
              <a:noFill/>
            </a:ln>
          </p:spPr>
        </p:pic>
        <p:cxnSp>
          <p:nvCxnSpPr>
            <p:cNvPr id="357" name="Google Shape;357;p16"/>
            <p:cNvCxnSpPr/>
            <p:nvPr/>
          </p:nvCxnSpPr>
          <p:spPr>
            <a:xfrm>
              <a:off x="8497455" y="476672"/>
              <a:ext cx="0" cy="5070763"/>
            </a:xfrm>
            <a:prstGeom prst="straightConnector1">
              <a:avLst/>
            </a:prstGeom>
            <a:noFill/>
            <a:ln cap="flat" cmpd="sng" w="57150">
              <a:solidFill>
                <a:schemeClr val="accent1"/>
              </a:solidFill>
              <a:prstDash val="solid"/>
              <a:round/>
              <a:headEnd len="sm" w="sm" type="none"/>
              <a:tailEnd len="med" w="med" type="triangle"/>
            </a:ln>
          </p:spPr>
        </p:cxnSp>
        <p:sp>
          <p:nvSpPr>
            <p:cNvPr id="358" name="Google Shape;358;p16"/>
            <p:cNvSpPr txBox="1"/>
            <p:nvPr/>
          </p:nvSpPr>
          <p:spPr>
            <a:xfrm rot="5400000">
              <a:off x="7557869" y="2775330"/>
              <a:ext cx="2235200"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lang="en-US" sz="1600">
                  <a:solidFill>
                    <a:schemeClr val="dk2"/>
                  </a:solidFill>
                  <a:latin typeface="Calibri"/>
                  <a:ea typeface="Calibri"/>
                  <a:cs typeface="Calibri"/>
                  <a:sym typeface="Calibri"/>
                </a:rPr>
                <a:t>Increasing Magnification</a:t>
              </a:r>
              <a:endParaRPr/>
            </a:p>
          </p:txBody>
        </p:sp>
      </p:grpSp>
      <p:pic>
        <p:nvPicPr>
          <p:cNvPr id="359" name="Google Shape;359;p16"/>
          <p:cNvPicPr preferRelativeResize="0"/>
          <p:nvPr/>
        </p:nvPicPr>
        <p:blipFill rotWithShape="1">
          <a:blip r:embed="rId7">
            <a:alphaModFix/>
          </a:blip>
          <a:srcRect b="0" l="0" r="0" t="0"/>
          <a:stretch/>
        </p:blipFill>
        <p:spPr>
          <a:xfrm>
            <a:off x="6010791" y="1600274"/>
            <a:ext cx="2736334" cy="2736334"/>
          </a:xfrm>
          <a:prstGeom prst="rect">
            <a:avLst/>
          </a:prstGeom>
          <a:noFill/>
          <a:ln>
            <a:noFill/>
          </a:ln>
        </p:spPr>
      </p:pic>
      <p:sp>
        <p:nvSpPr>
          <p:cNvPr id="360" name="Google Shape;360;p16"/>
          <p:cNvSpPr txBox="1"/>
          <p:nvPr/>
        </p:nvSpPr>
        <p:spPr>
          <a:xfrm>
            <a:off x="0" y="6523341"/>
            <a:ext cx="2974694" cy="20005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lang="en-US" sz="700">
                <a:solidFill>
                  <a:schemeClr val="lt1"/>
                </a:solidFill>
                <a:latin typeface="Arial"/>
                <a:ea typeface="Arial"/>
                <a:cs typeface="Arial"/>
                <a:sym typeface="Arial"/>
              </a:rPr>
              <a:t>Liu et al. </a:t>
            </a:r>
            <a:r>
              <a:rPr b="0" i="1" lang="en-US" sz="700">
                <a:solidFill>
                  <a:schemeClr val="lt1"/>
                </a:solidFill>
                <a:latin typeface="Arial"/>
                <a:ea typeface="Arial"/>
                <a:cs typeface="Arial"/>
                <a:sym typeface="Arial"/>
              </a:rPr>
              <a:t>Gut</a:t>
            </a:r>
            <a:r>
              <a:rPr b="0" lang="en-US" sz="700">
                <a:solidFill>
                  <a:schemeClr val="lt1"/>
                </a:solidFill>
                <a:latin typeface="Arial"/>
                <a:ea typeface="Arial"/>
                <a:cs typeface="Arial"/>
                <a:sym typeface="Arial"/>
              </a:rPr>
              <a:t>. 2024</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51">
                                            <p:txEl>
                                              <p:pRg end="0" st="0"/>
                                            </p:txEl>
                                          </p:spTgt>
                                        </p:tgtEl>
                                        <p:attrNameLst>
                                          <p:attrName>style.visibility</p:attrName>
                                        </p:attrNameLst>
                                      </p:cBhvr>
                                      <p:to>
                                        <p:strVal val="visible"/>
                                      </p:to>
                                    </p:set>
                                    <p:animEffect filter="fade" transition="in">
                                      <p:cBhvr>
                                        <p:cTn dur="500"/>
                                        <p:tgtEl>
                                          <p:spTgt spid="351">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51">
                                            <p:txEl>
                                              <p:pRg end="1" st="1"/>
                                            </p:txEl>
                                          </p:spTgt>
                                        </p:tgtEl>
                                        <p:attrNameLst>
                                          <p:attrName>style.visibility</p:attrName>
                                        </p:attrNameLst>
                                      </p:cBhvr>
                                      <p:to>
                                        <p:strVal val="visible"/>
                                      </p:to>
                                    </p:set>
                                    <p:animEffect filter="fade" transition="in">
                                      <p:cBhvr>
                                        <p:cTn dur="500"/>
                                        <p:tgtEl>
                                          <p:spTgt spid="351">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51">
                                            <p:txEl>
                                              <p:pRg end="2" st="2"/>
                                            </p:txEl>
                                          </p:spTgt>
                                        </p:tgtEl>
                                        <p:attrNameLst>
                                          <p:attrName>style.visibility</p:attrName>
                                        </p:attrNameLst>
                                      </p:cBhvr>
                                      <p:to>
                                        <p:strVal val="visible"/>
                                      </p:to>
                                    </p:set>
                                    <p:animEffect filter="fade" transition="in">
                                      <p:cBhvr>
                                        <p:cTn dur="500"/>
                                        <p:tgtEl>
                                          <p:spTgt spid="351">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51">
                                            <p:txEl>
                                              <p:pRg end="3" st="3"/>
                                            </p:txEl>
                                          </p:spTgt>
                                        </p:tgtEl>
                                        <p:attrNameLst>
                                          <p:attrName>style.visibility</p:attrName>
                                        </p:attrNameLst>
                                      </p:cBhvr>
                                      <p:to>
                                        <p:strVal val="visible"/>
                                      </p:to>
                                    </p:set>
                                    <p:animEffect filter="fade" transition="in">
                                      <p:cBhvr>
                                        <p:cTn dur="500"/>
                                        <p:tgtEl>
                                          <p:spTgt spid="351">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51">
                                            <p:txEl>
                                              <p:pRg end="4" st="4"/>
                                            </p:txEl>
                                          </p:spTgt>
                                        </p:tgtEl>
                                        <p:attrNameLst>
                                          <p:attrName>style.visibility</p:attrName>
                                        </p:attrNameLst>
                                      </p:cBhvr>
                                      <p:to>
                                        <p:strVal val="visible"/>
                                      </p:to>
                                    </p:set>
                                    <p:animEffect filter="fade" transition="in">
                                      <p:cBhvr>
                                        <p:cTn dur="500"/>
                                        <p:tgtEl>
                                          <p:spTgt spid="351">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51">
                                            <p:txEl>
                                              <p:pRg end="5" st="5"/>
                                            </p:txEl>
                                          </p:spTgt>
                                        </p:tgtEl>
                                        <p:attrNameLst>
                                          <p:attrName>style.visibility</p:attrName>
                                        </p:attrNameLst>
                                      </p:cBhvr>
                                      <p:to>
                                        <p:strVal val="visible"/>
                                      </p:to>
                                    </p:set>
                                    <p:animEffect filter="fade" transition="in">
                                      <p:cBhvr>
                                        <p:cTn dur="500"/>
                                        <p:tgtEl>
                                          <p:spTgt spid="351">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51">
                                            <p:txEl>
                                              <p:pRg end="6" st="6"/>
                                            </p:txEl>
                                          </p:spTgt>
                                        </p:tgtEl>
                                        <p:attrNameLst>
                                          <p:attrName>style.visibility</p:attrName>
                                        </p:attrNameLst>
                                      </p:cBhvr>
                                      <p:to>
                                        <p:strVal val="visible"/>
                                      </p:to>
                                    </p:set>
                                    <p:animEffect filter="fade" transition="in">
                                      <p:cBhvr>
                                        <p:cTn dur="500"/>
                                        <p:tgtEl>
                                          <p:spTgt spid="351">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51">
                                            <p:txEl>
                                              <p:pRg end="7" st="7"/>
                                            </p:txEl>
                                          </p:spTgt>
                                        </p:tgtEl>
                                        <p:attrNameLst>
                                          <p:attrName>style.visibility</p:attrName>
                                        </p:attrNameLst>
                                      </p:cBhvr>
                                      <p:to>
                                        <p:strVal val="visible"/>
                                      </p:to>
                                    </p:set>
                                    <p:animEffect filter="fade" transition="in">
                                      <p:cBhvr>
                                        <p:cTn dur="500"/>
                                        <p:tgtEl>
                                          <p:spTgt spid="351">
                                            <p:txEl>
                                              <p:pRg end="7" st="7"/>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51">
                                            <p:txEl>
                                              <p:pRg end="8" st="8"/>
                                            </p:txEl>
                                          </p:spTgt>
                                        </p:tgtEl>
                                        <p:attrNameLst>
                                          <p:attrName>style.visibility</p:attrName>
                                        </p:attrNameLst>
                                      </p:cBhvr>
                                      <p:to>
                                        <p:strVal val="visible"/>
                                      </p:to>
                                    </p:set>
                                    <p:animEffect filter="fade" transition="in">
                                      <p:cBhvr>
                                        <p:cTn dur="500"/>
                                        <p:tgtEl>
                                          <p:spTgt spid="351">
                                            <p:txEl>
                                              <p:pRg end="8" st="8"/>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52"/>
                                        </p:tgtEl>
                                        <p:attrNameLst>
                                          <p:attrName>style.visibility</p:attrName>
                                        </p:attrNameLst>
                                      </p:cBhvr>
                                      <p:to>
                                        <p:strVal val="visible"/>
                                      </p:to>
                                    </p:set>
                                    <p:animEffect filter="fade" transition="in">
                                      <p:cBhvr>
                                        <p:cTn dur="500"/>
                                        <p:tgtEl>
                                          <p:spTgt spid="35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59"/>
                                        </p:tgtEl>
                                        <p:attrNameLst>
                                          <p:attrName>style.visibility</p:attrName>
                                        </p:attrNameLst>
                                      </p:cBhvr>
                                      <p:to>
                                        <p:strVal val="visible"/>
                                      </p:to>
                                    </p:set>
                                    <p:animEffect filter="fade" transition="in">
                                      <p:cBhvr>
                                        <p:cTn dur="500"/>
                                        <p:tgtEl>
                                          <p:spTgt spid="35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4" name="Shape 364"/>
        <p:cNvGrpSpPr/>
        <p:nvPr/>
      </p:nvGrpSpPr>
      <p:grpSpPr>
        <a:xfrm>
          <a:off x="0" y="0"/>
          <a:ext cx="0" cy="0"/>
          <a:chOff x="0" y="0"/>
          <a:chExt cx="0" cy="0"/>
        </a:xfrm>
      </p:grpSpPr>
      <p:sp>
        <p:nvSpPr>
          <p:cNvPr id="365" name="Google Shape;365;p17"/>
          <p:cNvSpPr txBox="1"/>
          <p:nvPr>
            <p:ph type="title"/>
          </p:nvPr>
        </p:nvSpPr>
        <p:spPr>
          <a:xfrm>
            <a:off x="396875" y="476672"/>
            <a:ext cx="77724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The CATCh Trial</a:t>
            </a:r>
            <a:endParaRPr/>
          </a:p>
        </p:txBody>
      </p:sp>
      <p:sp>
        <p:nvSpPr>
          <p:cNvPr id="366" name="Google Shape;366;p17"/>
          <p:cNvSpPr txBox="1"/>
          <p:nvPr>
            <p:ph idx="1" type="body"/>
          </p:nvPr>
        </p:nvSpPr>
        <p:spPr>
          <a:xfrm>
            <a:off x="396875" y="1844824"/>
            <a:ext cx="5200361" cy="3888432"/>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SzPts val="1920"/>
              <a:buChar char="□"/>
            </a:pPr>
            <a:r>
              <a:rPr lang="en-US" sz="2400">
                <a:latin typeface="Calibri"/>
                <a:ea typeface="Calibri"/>
                <a:cs typeface="Calibri"/>
                <a:sym typeface="Calibri"/>
              </a:rPr>
              <a:t>Target: 12 patients</a:t>
            </a:r>
            <a:endParaRPr/>
          </a:p>
          <a:p>
            <a:pPr indent="-285750" lvl="1" marL="742950" rtl="0" algn="l">
              <a:spcBef>
                <a:spcPts val="480"/>
              </a:spcBef>
              <a:spcAft>
                <a:spcPts val="0"/>
              </a:spcAft>
              <a:buSzPts val="2400"/>
              <a:buFont typeface="Calibri"/>
              <a:buChar char="–"/>
            </a:pPr>
            <a:r>
              <a:rPr lang="en-US" sz="2400">
                <a:latin typeface="Calibri"/>
                <a:ea typeface="Calibri"/>
                <a:cs typeface="Calibri"/>
                <a:sym typeface="Calibri"/>
              </a:rPr>
              <a:t>PSC with moderate to advanced fibrosis </a:t>
            </a:r>
            <a:r>
              <a:rPr b="1" lang="en-US" sz="2400" u="sng">
                <a:latin typeface="Calibri"/>
                <a:ea typeface="Calibri"/>
                <a:cs typeface="Calibri"/>
                <a:sym typeface="Calibri"/>
              </a:rPr>
              <a:t>and</a:t>
            </a:r>
            <a:endParaRPr/>
          </a:p>
          <a:p>
            <a:pPr indent="-285750" lvl="1" marL="742950" rtl="0" algn="l">
              <a:spcBef>
                <a:spcPts val="480"/>
              </a:spcBef>
              <a:spcAft>
                <a:spcPts val="0"/>
              </a:spcAft>
              <a:buSzPts val="2400"/>
              <a:buFont typeface="Calibri"/>
              <a:buChar char="–"/>
            </a:pPr>
            <a:r>
              <a:rPr lang="en-US" sz="2400">
                <a:latin typeface="Calibri"/>
                <a:ea typeface="Calibri"/>
                <a:cs typeface="Calibri"/>
                <a:sym typeface="Calibri"/>
              </a:rPr>
              <a:t>Well controlled IBD</a:t>
            </a:r>
            <a:endParaRPr/>
          </a:p>
          <a:p>
            <a:pPr indent="0" lvl="1" marL="457200" rtl="0" algn="l">
              <a:spcBef>
                <a:spcPts val="480"/>
              </a:spcBef>
              <a:spcAft>
                <a:spcPts val="0"/>
              </a:spcAft>
              <a:buSzPts val="2400"/>
              <a:buFont typeface="Arial"/>
              <a:buNone/>
            </a:pPr>
            <a:r>
              <a:t/>
            </a:r>
            <a:endParaRPr sz="2400">
              <a:latin typeface="Calibri"/>
              <a:ea typeface="Calibri"/>
              <a:cs typeface="Calibri"/>
              <a:sym typeface="Calibri"/>
            </a:endParaRPr>
          </a:p>
          <a:p>
            <a:pPr indent="-342900" lvl="0" marL="342900" rtl="0" algn="l">
              <a:spcBef>
                <a:spcPts val="480"/>
              </a:spcBef>
              <a:spcAft>
                <a:spcPts val="0"/>
              </a:spcAft>
              <a:buSzPts val="1920"/>
              <a:buChar char="□"/>
            </a:pPr>
            <a:r>
              <a:rPr lang="en-US" sz="2400">
                <a:latin typeface="Calibri"/>
                <a:ea typeface="Calibri"/>
                <a:cs typeface="Calibri"/>
                <a:sym typeface="Calibri"/>
              </a:rPr>
              <a:t>Single centre – QEHB</a:t>
            </a:r>
            <a:endParaRPr/>
          </a:p>
          <a:p>
            <a:pPr indent="-220980" lvl="0" marL="342900" rtl="0" algn="l">
              <a:spcBef>
                <a:spcPts val="480"/>
              </a:spcBef>
              <a:spcAft>
                <a:spcPts val="0"/>
              </a:spcAft>
              <a:buSzPts val="1920"/>
              <a:buNone/>
            </a:pPr>
            <a:r>
              <a:t/>
            </a:r>
            <a:endParaRPr sz="2400">
              <a:latin typeface="Calibri"/>
              <a:ea typeface="Calibri"/>
              <a:cs typeface="Calibri"/>
              <a:sym typeface="Calibri"/>
            </a:endParaRPr>
          </a:p>
          <a:p>
            <a:pPr indent="-342900" lvl="0" marL="342900" rtl="0" algn="l">
              <a:spcBef>
                <a:spcPts val="480"/>
              </a:spcBef>
              <a:spcAft>
                <a:spcPts val="0"/>
              </a:spcAft>
              <a:buSzPts val="1920"/>
              <a:buChar char="□"/>
            </a:pPr>
            <a:r>
              <a:rPr lang="en-US" sz="2400">
                <a:latin typeface="Calibri"/>
                <a:ea typeface="Calibri"/>
                <a:cs typeface="Calibri"/>
                <a:sym typeface="Calibri"/>
              </a:rPr>
              <a:t>Dosing:</a:t>
            </a:r>
            <a:endParaRPr/>
          </a:p>
          <a:p>
            <a:pPr indent="-285750" lvl="1" marL="742950" rtl="0" algn="l">
              <a:spcBef>
                <a:spcPts val="480"/>
              </a:spcBef>
              <a:spcAft>
                <a:spcPts val="0"/>
              </a:spcAft>
              <a:buSzPts val="2400"/>
              <a:buFont typeface="Calibri"/>
              <a:buChar char="–"/>
            </a:pPr>
            <a:r>
              <a:rPr lang="en-US" sz="2400">
                <a:latin typeface="Calibri"/>
                <a:ea typeface="Calibri"/>
                <a:cs typeface="Calibri"/>
                <a:sym typeface="Calibri"/>
              </a:rPr>
              <a:t>Patients 1-6: 8g once a day</a:t>
            </a:r>
            <a:endParaRPr/>
          </a:p>
          <a:p>
            <a:pPr indent="-285750" lvl="1" marL="742950" rtl="0" algn="l">
              <a:spcBef>
                <a:spcPts val="480"/>
              </a:spcBef>
              <a:spcAft>
                <a:spcPts val="0"/>
              </a:spcAft>
              <a:buSzPts val="2400"/>
              <a:buFont typeface="Calibri"/>
              <a:buChar char="–"/>
            </a:pPr>
            <a:r>
              <a:rPr lang="en-US" sz="2400">
                <a:latin typeface="Calibri"/>
                <a:ea typeface="Calibri"/>
                <a:cs typeface="Calibri"/>
                <a:sym typeface="Calibri"/>
              </a:rPr>
              <a:t>Patients 7-12: 12g once a day</a:t>
            </a:r>
            <a:endParaRPr/>
          </a:p>
        </p:txBody>
      </p:sp>
      <p:grpSp>
        <p:nvGrpSpPr>
          <p:cNvPr id="367" name="Google Shape;367;p17"/>
          <p:cNvGrpSpPr/>
          <p:nvPr/>
        </p:nvGrpSpPr>
        <p:grpSpPr>
          <a:xfrm>
            <a:off x="6133664" y="699477"/>
            <a:ext cx="1531802" cy="4680508"/>
            <a:chOff x="1552426" y="2287"/>
            <a:chExt cx="1531802" cy="4680508"/>
          </a:xfrm>
        </p:grpSpPr>
        <p:sp>
          <p:nvSpPr>
            <p:cNvPr id="368" name="Google Shape;368;p17"/>
            <p:cNvSpPr/>
            <p:nvPr/>
          </p:nvSpPr>
          <p:spPr>
            <a:xfrm>
              <a:off x="1552426" y="2287"/>
              <a:ext cx="1531802" cy="851001"/>
            </a:xfrm>
            <a:prstGeom prst="roundRect">
              <a:avLst>
                <a:gd fmla="val 10000" name="adj"/>
              </a:avLst>
            </a:prstGeom>
            <a:solidFill>
              <a:schemeClr val="lt1"/>
            </a:solidFill>
            <a:ln cap="flat" cmpd="sng" w="25400">
              <a:solidFill>
                <a:srgbClr val="83B4C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 name="Google Shape;369;p17"/>
            <p:cNvSpPr txBox="1"/>
            <p:nvPr/>
          </p:nvSpPr>
          <p:spPr>
            <a:xfrm>
              <a:off x="1577351" y="27212"/>
              <a:ext cx="1481952" cy="801151"/>
            </a:xfrm>
            <a:prstGeom prst="rect">
              <a:avLst/>
            </a:prstGeom>
            <a:noFill/>
            <a:ln>
              <a:noFill/>
            </a:ln>
          </p:spPr>
          <p:txBody>
            <a:bodyPr anchorCtr="0" anchor="ctr" bIns="83800" lIns="83800" spcFirstLastPara="1" rIns="83800" wrap="square" tIns="83800">
              <a:noAutofit/>
            </a:bodyPr>
            <a:lstStyle/>
            <a:p>
              <a:pPr indent="0" lvl="0" marL="0" marR="0" rtl="0" algn="ctr">
                <a:lnSpc>
                  <a:spcPct val="90000"/>
                </a:lnSpc>
                <a:spcBef>
                  <a:spcPts val="0"/>
                </a:spcBef>
                <a:spcAft>
                  <a:spcPts val="0"/>
                </a:spcAft>
                <a:buClr>
                  <a:schemeClr val="lt1"/>
                </a:buClr>
                <a:buSzPts val="2200"/>
                <a:buFont typeface="Arial"/>
                <a:buNone/>
              </a:pPr>
              <a:r>
                <a:rPr b="1" lang="en-US" sz="2200">
                  <a:solidFill>
                    <a:schemeClr val="lt1"/>
                  </a:solidFill>
                  <a:latin typeface="Arial"/>
                  <a:ea typeface="Arial"/>
                  <a:cs typeface="Arial"/>
                  <a:sym typeface="Arial"/>
                </a:rPr>
                <a:t>Screening</a:t>
              </a:r>
              <a:endParaRPr/>
            </a:p>
          </p:txBody>
        </p:sp>
        <p:sp>
          <p:nvSpPr>
            <p:cNvPr id="370" name="Google Shape;370;p17"/>
            <p:cNvSpPr/>
            <p:nvPr/>
          </p:nvSpPr>
          <p:spPr>
            <a:xfrm rot="5400000">
              <a:off x="2158764" y="874564"/>
              <a:ext cx="319125" cy="382950"/>
            </a:xfrm>
            <a:prstGeom prst="rightArrow">
              <a:avLst>
                <a:gd fmla="val 60000" name="adj1"/>
                <a:gd fmla="val 50000" name="adj2"/>
              </a:avLst>
            </a:prstGeom>
            <a:solidFill>
              <a:srgbClr val="C6E0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p17"/>
            <p:cNvSpPr txBox="1"/>
            <p:nvPr/>
          </p:nvSpPr>
          <p:spPr>
            <a:xfrm>
              <a:off x="2203442" y="906477"/>
              <a:ext cx="229770" cy="223388"/>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chemeClr val="lt1"/>
                </a:buClr>
                <a:buSzPts val="1600"/>
                <a:buFont typeface="Arial"/>
                <a:buNone/>
              </a:pPr>
              <a:r>
                <a:t/>
              </a:r>
              <a:endParaRPr b="1" sz="1600">
                <a:solidFill>
                  <a:schemeClr val="lt1"/>
                </a:solidFill>
                <a:latin typeface="Arial"/>
                <a:ea typeface="Arial"/>
                <a:cs typeface="Arial"/>
                <a:sym typeface="Arial"/>
              </a:endParaRPr>
            </a:p>
          </p:txBody>
        </p:sp>
        <p:sp>
          <p:nvSpPr>
            <p:cNvPr id="372" name="Google Shape;372;p17"/>
            <p:cNvSpPr/>
            <p:nvPr/>
          </p:nvSpPr>
          <p:spPr>
            <a:xfrm>
              <a:off x="1552426" y="1278790"/>
              <a:ext cx="1531802" cy="851001"/>
            </a:xfrm>
            <a:prstGeom prst="roundRect">
              <a:avLst>
                <a:gd fmla="val 10000" name="adj"/>
              </a:avLst>
            </a:prstGeom>
            <a:solidFill>
              <a:schemeClr val="lt1"/>
            </a:solidFill>
            <a:ln cap="flat" cmpd="sng" w="25400">
              <a:solidFill>
                <a:srgbClr val="83B4C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p17"/>
            <p:cNvSpPr txBox="1"/>
            <p:nvPr/>
          </p:nvSpPr>
          <p:spPr>
            <a:xfrm>
              <a:off x="1577351" y="1303715"/>
              <a:ext cx="1481952" cy="801151"/>
            </a:xfrm>
            <a:prstGeom prst="rect">
              <a:avLst/>
            </a:prstGeom>
            <a:noFill/>
            <a:ln>
              <a:noFill/>
            </a:ln>
          </p:spPr>
          <p:txBody>
            <a:bodyPr anchorCtr="0" anchor="ctr" bIns="83800" lIns="83800" spcFirstLastPara="1" rIns="83800" wrap="square" tIns="83800">
              <a:noAutofit/>
            </a:bodyPr>
            <a:lstStyle/>
            <a:p>
              <a:pPr indent="0" lvl="0" marL="0" marR="0" rtl="0" algn="ctr">
                <a:lnSpc>
                  <a:spcPct val="90000"/>
                </a:lnSpc>
                <a:spcBef>
                  <a:spcPts val="0"/>
                </a:spcBef>
                <a:spcAft>
                  <a:spcPts val="0"/>
                </a:spcAft>
                <a:buClr>
                  <a:schemeClr val="lt1"/>
                </a:buClr>
                <a:buSzPts val="2200"/>
                <a:buFont typeface="Arial"/>
                <a:buNone/>
              </a:pPr>
              <a:r>
                <a:rPr b="1" lang="en-US" sz="2200">
                  <a:solidFill>
                    <a:schemeClr val="lt1"/>
                  </a:solidFill>
                  <a:latin typeface="Arial"/>
                  <a:ea typeface="Arial"/>
                  <a:cs typeface="Arial"/>
                  <a:sym typeface="Arial"/>
                </a:rPr>
                <a:t>Week 1 Visit</a:t>
              </a:r>
              <a:endParaRPr/>
            </a:p>
          </p:txBody>
        </p:sp>
        <p:sp>
          <p:nvSpPr>
            <p:cNvPr id="374" name="Google Shape;374;p17"/>
            <p:cNvSpPr/>
            <p:nvPr/>
          </p:nvSpPr>
          <p:spPr>
            <a:xfrm rot="5400000">
              <a:off x="2158764" y="2151066"/>
              <a:ext cx="319125" cy="382950"/>
            </a:xfrm>
            <a:prstGeom prst="rightArrow">
              <a:avLst>
                <a:gd fmla="val 60000" name="adj1"/>
                <a:gd fmla="val 50000" name="adj2"/>
              </a:avLst>
            </a:prstGeom>
            <a:solidFill>
              <a:srgbClr val="C6E0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p17"/>
            <p:cNvSpPr txBox="1"/>
            <p:nvPr/>
          </p:nvSpPr>
          <p:spPr>
            <a:xfrm>
              <a:off x="2203442" y="2182979"/>
              <a:ext cx="229770" cy="223388"/>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chemeClr val="lt1"/>
                </a:buClr>
                <a:buSzPts val="1600"/>
                <a:buFont typeface="Arial"/>
                <a:buNone/>
              </a:pPr>
              <a:r>
                <a:t/>
              </a:r>
              <a:endParaRPr b="1" sz="1600">
                <a:solidFill>
                  <a:schemeClr val="lt1"/>
                </a:solidFill>
                <a:latin typeface="Arial"/>
                <a:ea typeface="Arial"/>
                <a:cs typeface="Arial"/>
                <a:sym typeface="Arial"/>
              </a:endParaRPr>
            </a:p>
          </p:txBody>
        </p:sp>
        <p:sp>
          <p:nvSpPr>
            <p:cNvPr id="376" name="Google Shape;376;p17"/>
            <p:cNvSpPr/>
            <p:nvPr/>
          </p:nvSpPr>
          <p:spPr>
            <a:xfrm>
              <a:off x="1552426" y="2555292"/>
              <a:ext cx="1531802" cy="851001"/>
            </a:xfrm>
            <a:prstGeom prst="roundRect">
              <a:avLst>
                <a:gd fmla="val 10000" name="adj"/>
              </a:avLst>
            </a:prstGeom>
            <a:solidFill>
              <a:schemeClr val="lt1"/>
            </a:solidFill>
            <a:ln cap="flat" cmpd="sng" w="25400">
              <a:solidFill>
                <a:srgbClr val="83B4C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p17"/>
            <p:cNvSpPr txBox="1"/>
            <p:nvPr/>
          </p:nvSpPr>
          <p:spPr>
            <a:xfrm>
              <a:off x="1577351" y="2580217"/>
              <a:ext cx="1481952" cy="801151"/>
            </a:xfrm>
            <a:prstGeom prst="rect">
              <a:avLst/>
            </a:prstGeom>
            <a:noFill/>
            <a:ln>
              <a:noFill/>
            </a:ln>
          </p:spPr>
          <p:txBody>
            <a:bodyPr anchorCtr="0" anchor="ctr" bIns="83800" lIns="83800" spcFirstLastPara="1" rIns="83800" wrap="square" tIns="83800">
              <a:noAutofit/>
            </a:bodyPr>
            <a:lstStyle/>
            <a:p>
              <a:pPr indent="0" lvl="0" marL="0" marR="0" rtl="0" algn="ctr">
                <a:lnSpc>
                  <a:spcPct val="90000"/>
                </a:lnSpc>
                <a:spcBef>
                  <a:spcPts val="0"/>
                </a:spcBef>
                <a:spcAft>
                  <a:spcPts val="0"/>
                </a:spcAft>
                <a:buClr>
                  <a:schemeClr val="lt1"/>
                </a:buClr>
                <a:buSzPts val="2200"/>
                <a:buFont typeface="Arial"/>
                <a:buNone/>
              </a:pPr>
              <a:r>
                <a:rPr b="1" lang="en-US" sz="2200">
                  <a:solidFill>
                    <a:schemeClr val="lt1"/>
                  </a:solidFill>
                  <a:latin typeface="Arial"/>
                  <a:ea typeface="Arial"/>
                  <a:cs typeface="Arial"/>
                  <a:sym typeface="Arial"/>
                </a:rPr>
                <a:t>Week 6 Visit</a:t>
              </a:r>
              <a:endParaRPr/>
            </a:p>
          </p:txBody>
        </p:sp>
        <p:sp>
          <p:nvSpPr>
            <p:cNvPr id="378" name="Google Shape;378;p17"/>
            <p:cNvSpPr/>
            <p:nvPr/>
          </p:nvSpPr>
          <p:spPr>
            <a:xfrm rot="5400000">
              <a:off x="2158764" y="3427569"/>
              <a:ext cx="319125" cy="382950"/>
            </a:xfrm>
            <a:prstGeom prst="rightArrow">
              <a:avLst>
                <a:gd fmla="val 60000" name="adj1"/>
                <a:gd fmla="val 50000" name="adj2"/>
              </a:avLst>
            </a:prstGeom>
            <a:solidFill>
              <a:srgbClr val="C6E0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17"/>
            <p:cNvSpPr txBox="1"/>
            <p:nvPr/>
          </p:nvSpPr>
          <p:spPr>
            <a:xfrm>
              <a:off x="2203442" y="3459482"/>
              <a:ext cx="229770" cy="223388"/>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chemeClr val="lt1"/>
                </a:buClr>
                <a:buSzPts val="1600"/>
                <a:buFont typeface="Arial"/>
                <a:buNone/>
              </a:pPr>
              <a:r>
                <a:t/>
              </a:r>
              <a:endParaRPr b="1" sz="1600">
                <a:solidFill>
                  <a:schemeClr val="lt1"/>
                </a:solidFill>
                <a:latin typeface="Arial"/>
                <a:ea typeface="Arial"/>
                <a:cs typeface="Arial"/>
                <a:sym typeface="Arial"/>
              </a:endParaRPr>
            </a:p>
          </p:txBody>
        </p:sp>
        <p:sp>
          <p:nvSpPr>
            <p:cNvPr id="380" name="Google Shape;380;p17"/>
            <p:cNvSpPr/>
            <p:nvPr/>
          </p:nvSpPr>
          <p:spPr>
            <a:xfrm>
              <a:off x="1552426" y="3831794"/>
              <a:ext cx="1531802" cy="851001"/>
            </a:xfrm>
            <a:prstGeom prst="roundRect">
              <a:avLst>
                <a:gd fmla="val 10000" name="adj"/>
              </a:avLst>
            </a:prstGeom>
            <a:solidFill>
              <a:schemeClr val="lt1"/>
            </a:solidFill>
            <a:ln cap="flat" cmpd="sng" w="25400">
              <a:solidFill>
                <a:srgbClr val="83B4C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17"/>
            <p:cNvSpPr txBox="1"/>
            <p:nvPr/>
          </p:nvSpPr>
          <p:spPr>
            <a:xfrm>
              <a:off x="1577351" y="3856719"/>
              <a:ext cx="1481952" cy="801151"/>
            </a:xfrm>
            <a:prstGeom prst="rect">
              <a:avLst/>
            </a:prstGeom>
            <a:noFill/>
            <a:ln>
              <a:noFill/>
            </a:ln>
          </p:spPr>
          <p:txBody>
            <a:bodyPr anchorCtr="0" anchor="ctr" bIns="83800" lIns="83800" spcFirstLastPara="1" rIns="83800" wrap="square" tIns="83800">
              <a:noAutofit/>
            </a:bodyPr>
            <a:lstStyle/>
            <a:p>
              <a:pPr indent="0" lvl="0" marL="0" marR="0" rtl="0" algn="ctr">
                <a:lnSpc>
                  <a:spcPct val="90000"/>
                </a:lnSpc>
                <a:spcBef>
                  <a:spcPts val="0"/>
                </a:spcBef>
                <a:spcAft>
                  <a:spcPts val="0"/>
                </a:spcAft>
                <a:buClr>
                  <a:schemeClr val="lt1"/>
                </a:buClr>
                <a:buSzPts val="2200"/>
                <a:buFont typeface="Arial"/>
                <a:buNone/>
              </a:pPr>
              <a:r>
                <a:rPr b="1" lang="en-US" sz="2200">
                  <a:solidFill>
                    <a:schemeClr val="lt1"/>
                  </a:solidFill>
                  <a:latin typeface="Arial"/>
                  <a:ea typeface="Arial"/>
                  <a:cs typeface="Arial"/>
                  <a:sym typeface="Arial"/>
                </a:rPr>
                <a:t>Week 12 Visit</a:t>
              </a:r>
              <a:endParaRPr/>
            </a:p>
          </p:txBody>
        </p:sp>
      </p:grpSp>
      <p:sp>
        <p:nvSpPr>
          <p:cNvPr id="382" name="Google Shape;382;p17"/>
          <p:cNvSpPr txBox="1"/>
          <p:nvPr/>
        </p:nvSpPr>
        <p:spPr>
          <a:xfrm rot="5400000">
            <a:off x="6355091" y="3452059"/>
            <a:ext cx="3398767" cy="461665"/>
          </a:xfrm>
          <a:prstGeom prst="rect">
            <a:avLst/>
          </a:prstGeom>
          <a:solidFill>
            <a:schemeClr val="lt1"/>
          </a:solidFill>
          <a:ln cap="flat" cmpd="sng" w="25400">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spcBef>
                <a:spcPts val="0"/>
              </a:spcBef>
              <a:spcAft>
                <a:spcPts val="0"/>
              </a:spcAft>
              <a:buNone/>
            </a:pPr>
            <a:r>
              <a:rPr b="0" lang="en-US" sz="2400">
                <a:solidFill>
                  <a:schemeClr val="dk2"/>
                </a:solidFill>
                <a:latin typeface="Calibri"/>
                <a:ea typeface="Calibri"/>
                <a:cs typeface="Calibri"/>
                <a:sym typeface="Calibri"/>
              </a:rPr>
              <a:t>Treatment Period</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6" name="Shape 386"/>
        <p:cNvGrpSpPr/>
        <p:nvPr/>
      </p:nvGrpSpPr>
      <p:grpSpPr>
        <a:xfrm>
          <a:off x="0" y="0"/>
          <a:ext cx="0" cy="0"/>
          <a:chOff x="0" y="0"/>
          <a:chExt cx="0" cy="0"/>
        </a:xfrm>
      </p:grpSpPr>
      <p:sp>
        <p:nvSpPr>
          <p:cNvPr id="387" name="Google Shape;387;p18"/>
          <p:cNvSpPr txBox="1"/>
          <p:nvPr>
            <p:ph type="title"/>
          </p:nvPr>
        </p:nvSpPr>
        <p:spPr>
          <a:xfrm>
            <a:off x="396875" y="130126"/>
            <a:ext cx="77724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What are we looking at?</a:t>
            </a:r>
            <a:endParaRPr/>
          </a:p>
        </p:txBody>
      </p:sp>
      <p:grpSp>
        <p:nvGrpSpPr>
          <p:cNvPr id="388" name="Google Shape;388;p18"/>
          <p:cNvGrpSpPr/>
          <p:nvPr/>
        </p:nvGrpSpPr>
        <p:grpSpPr>
          <a:xfrm>
            <a:off x="461819" y="1273126"/>
            <a:ext cx="8067408" cy="4725862"/>
            <a:chOff x="452582" y="1508271"/>
            <a:chExt cx="8067408" cy="4725862"/>
          </a:xfrm>
        </p:grpSpPr>
        <p:grpSp>
          <p:nvGrpSpPr>
            <p:cNvPr id="389" name="Google Shape;389;p18"/>
            <p:cNvGrpSpPr/>
            <p:nvPr/>
          </p:nvGrpSpPr>
          <p:grpSpPr>
            <a:xfrm>
              <a:off x="452582" y="2300967"/>
              <a:ext cx="8067408" cy="3933166"/>
              <a:chOff x="969088" y="2783784"/>
              <a:chExt cx="6542883" cy="3933166"/>
            </a:xfrm>
          </p:grpSpPr>
          <p:sp>
            <p:nvSpPr>
              <p:cNvPr id="390" name="Google Shape;390;p18"/>
              <p:cNvSpPr/>
              <p:nvPr/>
            </p:nvSpPr>
            <p:spPr>
              <a:xfrm>
                <a:off x="979216" y="2783784"/>
                <a:ext cx="1856727" cy="1371164"/>
              </a:xfrm>
              <a:prstGeom prst="rect">
                <a:avLst/>
              </a:prstGeom>
              <a:solidFill>
                <a:srgbClr val="E7F3F9"/>
              </a:solidFill>
              <a:ln cap="flat" cmpd="sng" w="28575">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2400">
                  <a:solidFill>
                    <a:schemeClr val="dk2"/>
                  </a:solidFill>
                  <a:latin typeface="Arial"/>
                  <a:ea typeface="Arial"/>
                  <a:cs typeface="Arial"/>
                  <a:sym typeface="Arial"/>
                </a:endParaRPr>
              </a:p>
            </p:txBody>
          </p:sp>
          <p:grpSp>
            <p:nvGrpSpPr>
              <p:cNvPr id="391" name="Google Shape;391;p18"/>
              <p:cNvGrpSpPr/>
              <p:nvPr/>
            </p:nvGrpSpPr>
            <p:grpSpPr>
              <a:xfrm>
                <a:off x="969088" y="2789525"/>
                <a:ext cx="6542883" cy="3927425"/>
                <a:chOff x="969088" y="2789525"/>
                <a:chExt cx="6542883" cy="3927425"/>
              </a:xfrm>
            </p:grpSpPr>
            <p:sp>
              <p:nvSpPr>
                <p:cNvPr id="392" name="Google Shape;392;p18"/>
                <p:cNvSpPr/>
                <p:nvPr/>
              </p:nvSpPr>
              <p:spPr>
                <a:xfrm>
                  <a:off x="979216" y="5978286"/>
                  <a:ext cx="1857043" cy="713972"/>
                </a:xfrm>
                <a:prstGeom prst="rect">
                  <a:avLst/>
                </a:prstGeom>
                <a:solidFill>
                  <a:srgbClr val="E7F3F9"/>
                </a:solidFill>
                <a:ln cap="flat" cmpd="sng" w="28575">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2400">
                    <a:solidFill>
                      <a:schemeClr val="dk2"/>
                    </a:solidFill>
                    <a:latin typeface="Arial"/>
                    <a:ea typeface="Arial"/>
                    <a:cs typeface="Arial"/>
                    <a:sym typeface="Arial"/>
                  </a:endParaRPr>
                </a:p>
              </p:txBody>
            </p:sp>
            <p:sp>
              <p:nvSpPr>
                <p:cNvPr id="393" name="Google Shape;393;p18"/>
                <p:cNvSpPr/>
                <p:nvPr/>
              </p:nvSpPr>
              <p:spPr>
                <a:xfrm>
                  <a:off x="979216" y="4986808"/>
                  <a:ext cx="1856727" cy="925751"/>
                </a:xfrm>
                <a:prstGeom prst="rect">
                  <a:avLst/>
                </a:prstGeom>
                <a:solidFill>
                  <a:srgbClr val="E7F3F9"/>
                </a:solidFill>
                <a:ln cap="flat" cmpd="sng" w="28575">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2400">
                    <a:solidFill>
                      <a:schemeClr val="dk2"/>
                    </a:solidFill>
                    <a:latin typeface="Arial"/>
                    <a:ea typeface="Arial"/>
                    <a:cs typeface="Arial"/>
                    <a:sym typeface="Arial"/>
                  </a:endParaRPr>
                </a:p>
              </p:txBody>
            </p:sp>
            <p:grpSp>
              <p:nvGrpSpPr>
                <p:cNvPr id="394" name="Google Shape;394;p18"/>
                <p:cNvGrpSpPr/>
                <p:nvPr/>
              </p:nvGrpSpPr>
              <p:grpSpPr>
                <a:xfrm>
                  <a:off x="969088" y="2789525"/>
                  <a:ext cx="6542883" cy="1398013"/>
                  <a:chOff x="448226" y="2673776"/>
                  <a:chExt cx="6542883" cy="1398013"/>
                </a:xfrm>
              </p:grpSpPr>
              <p:sp>
                <p:nvSpPr>
                  <p:cNvPr id="395" name="Google Shape;395;p18"/>
                  <p:cNvSpPr txBox="1"/>
                  <p:nvPr/>
                </p:nvSpPr>
                <p:spPr>
                  <a:xfrm>
                    <a:off x="2357377" y="2686794"/>
                    <a:ext cx="4633732" cy="1384995"/>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chemeClr val="dk2"/>
                      </a:buClr>
                      <a:buSzPts val="1400"/>
                      <a:buFont typeface="Arial"/>
                      <a:buChar char="•"/>
                    </a:pPr>
                    <a:r>
                      <a:rPr b="0" lang="en-US" sz="1400">
                        <a:solidFill>
                          <a:schemeClr val="dk2"/>
                        </a:solidFill>
                        <a:latin typeface="Arial"/>
                        <a:ea typeface="Arial"/>
                        <a:cs typeface="Arial"/>
                        <a:sym typeface="Arial"/>
                      </a:rPr>
                      <a:t>Standard blood tests (FBC, LFTs, U&amp;Es, INR)</a:t>
                    </a:r>
                    <a:endParaRPr/>
                  </a:p>
                  <a:p>
                    <a:pPr indent="-285750" lvl="0" marL="285750" marR="0" rtl="0" algn="l">
                      <a:spcBef>
                        <a:spcPts val="0"/>
                      </a:spcBef>
                      <a:spcAft>
                        <a:spcPts val="0"/>
                      </a:spcAft>
                      <a:buClr>
                        <a:schemeClr val="dk2"/>
                      </a:buClr>
                      <a:buSzPts val="1400"/>
                      <a:buFont typeface="Arial"/>
                      <a:buChar char="•"/>
                    </a:pPr>
                    <a:r>
                      <a:rPr b="0" lang="en-US" sz="1400">
                        <a:solidFill>
                          <a:schemeClr val="dk2"/>
                        </a:solidFill>
                        <a:latin typeface="Arial"/>
                        <a:ea typeface="Arial"/>
                        <a:cs typeface="Arial"/>
                        <a:sym typeface="Arial"/>
                      </a:rPr>
                      <a:t>Child-Turcotte-Pugh Score</a:t>
                    </a:r>
                    <a:endParaRPr/>
                  </a:p>
                  <a:p>
                    <a:pPr indent="-285750" lvl="0" marL="285750" marR="0" rtl="0" algn="l">
                      <a:spcBef>
                        <a:spcPts val="0"/>
                      </a:spcBef>
                      <a:spcAft>
                        <a:spcPts val="0"/>
                      </a:spcAft>
                      <a:buClr>
                        <a:schemeClr val="dk2"/>
                      </a:buClr>
                      <a:buSzPts val="1400"/>
                      <a:buFont typeface="Arial"/>
                      <a:buChar char="•"/>
                    </a:pPr>
                    <a:r>
                      <a:rPr b="0" lang="en-US" sz="1400">
                        <a:solidFill>
                          <a:schemeClr val="dk2"/>
                        </a:solidFill>
                        <a:latin typeface="Arial"/>
                        <a:ea typeface="Arial"/>
                        <a:cs typeface="Arial"/>
                        <a:sym typeface="Arial"/>
                      </a:rPr>
                      <a:t>MELD Score/UKELD score</a:t>
                    </a:r>
                    <a:endParaRPr/>
                  </a:p>
                  <a:p>
                    <a:pPr indent="-285750" lvl="0" marL="285750" marR="0" rtl="0" algn="l">
                      <a:spcBef>
                        <a:spcPts val="0"/>
                      </a:spcBef>
                      <a:spcAft>
                        <a:spcPts val="0"/>
                      </a:spcAft>
                      <a:buClr>
                        <a:schemeClr val="dk2"/>
                      </a:buClr>
                      <a:buSzPts val="1400"/>
                      <a:buFont typeface="Arial"/>
                      <a:buChar char="•"/>
                    </a:pPr>
                    <a:r>
                      <a:rPr b="0" lang="en-US" sz="1400">
                        <a:solidFill>
                          <a:schemeClr val="dk2"/>
                        </a:solidFill>
                        <a:latin typeface="Arial"/>
                        <a:ea typeface="Arial"/>
                        <a:cs typeface="Arial"/>
                        <a:sym typeface="Arial"/>
                      </a:rPr>
                      <a:t>Vibration controlled transient elastography (VCTE)</a:t>
                    </a:r>
                    <a:endParaRPr/>
                  </a:p>
                  <a:p>
                    <a:pPr indent="-285750" lvl="0" marL="285750" marR="0" rtl="0" algn="l">
                      <a:spcBef>
                        <a:spcPts val="0"/>
                      </a:spcBef>
                      <a:spcAft>
                        <a:spcPts val="0"/>
                      </a:spcAft>
                      <a:buClr>
                        <a:schemeClr val="dk2"/>
                      </a:buClr>
                      <a:buSzPts val="1400"/>
                      <a:buFont typeface="Arial"/>
                      <a:buChar char="•"/>
                    </a:pPr>
                    <a:r>
                      <a:rPr b="0" lang="en-US" sz="1400">
                        <a:solidFill>
                          <a:schemeClr val="dk2"/>
                        </a:solidFill>
                        <a:latin typeface="Arial"/>
                        <a:ea typeface="Arial"/>
                        <a:cs typeface="Arial"/>
                        <a:sym typeface="Arial"/>
                      </a:rPr>
                      <a:t>UK-PSC Score</a:t>
                    </a:r>
                    <a:endParaRPr/>
                  </a:p>
                  <a:p>
                    <a:pPr indent="-285750" lvl="0" marL="285750" marR="0" rtl="0" algn="l">
                      <a:spcBef>
                        <a:spcPts val="0"/>
                      </a:spcBef>
                      <a:spcAft>
                        <a:spcPts val="0"/>
                      </a:spcAft>
                      <a:buClr>
                        <a:schemeClr val="dk2"/>
                      </a:buClr>
                      <a:buSzPts val="1400"/>
                      <a:buFont typeface="Arial"/>
                      <a:buChar char="•"/>
                    </a:pPr>
                    <a:r>
                      <a:rPr b="0" lang="en-US" sz="1400">
                        <a:solidFill>
                          <a:schemeClr val="dk2"/>
                        </a:solidFill>
                        <a:latin typeface="Arial"/>
                        <a:ea typeface="Arial"/>
                        <a:cs typeface="Arial"/>
                        <a:sym typeface="Arial"/>
                      </a:rPr>
                      <a:t>Amsterdam-Oxford PSC score</a:t>
                    </a:r>
                    <a:endParaRPr/>
                  </a:p>
                </p:txBody>
              </p:sp>
              <p:sp>
                <p:nvSpPr>
                  <p:cNvPr id="396" name="Google Shape;396;p18"/>
                  <p:cNvSpPr txBox="1"/>
                  <p:nvPr/>
                </p:nvSpPr>
                <p:spPr>
                  <a:xfrm>
                    <a:off x="448226" y="2907776"/>
                    <a:ext cx="1909148" cy="73866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400">
                        <a:solidFill>
                          <a:schemeClr val="dk2"/>
                        </a:solidFill>
                        <a:latin typeface="Arial"/>
                        <a:ea typeface="Arial"/>
                        <a:cs typeface="Arial"/>
                        <a:sym typeface="Arial"/>
                      </a:rPr>
                      <a:t>Prognostic Scoring and Surrogate Biomarkers of Liver Fibrosis</a:t>
                    </a:r>
                    <a:endParaRPr/>
                  </a:p>
                </p:txBody>
              </p:sp>
              <p:sp>
                <p:nvSpPr>
                  <p:cNvPr id="397" name="Google Shape;397;p18"/>
                  <p:cNvSpPr/>
                  <p:nvPr/>
                </p:nvSpPr>
                <p:spPr>
                  <a:xfrm>
                    <a:off x="2357376" y="2673776"/>
                    <a:ext cx="4633733" cy="1365423"/>
                  </a:xfrm>
                  <a:prstGeom prst="rect">
                    <a:avLst/>
                  </a:prstGeom>
                  <a:noFill/>
                  <a:ln cap="flat" cmpd="sng" w="28575">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2400">
                      <a:solidFill>
                        <a:schemeClr val="dk2"/>
                      </a:solidFill>
                      <a:latin typeface="Arial"/>
                      <a:ea typeface="Arial"/>
                      <a:cs typeface="Arial"/>
                      <a:sym typeface="Arial"/>
                    </a:endParaRPr>
                  </a:p>
                </p:txBody>
              </p:sp>
            </p:grpSp>
            <p:grpSp>
              <p:nvGrpSpPr>
                <p:cNvPr id="398" name="Google Shape;398;p18"/>
                <p:cNvGrpSpPr/>
                <p:nvPr/>
              </p:nvGrpSpPr>
              <p:grpSpPr>
                <a:xfrm>
                  <a:off x="979532" y="4207016"/>
                  <a:ext cx="6532439" cy="738664"/>
                  <a:chOff x="979532" y="4216955"/>
                  <a:chExt cx="6532439" cy="738664"/>
                </a:xfrm>
              </p:grpSpPr>
              <p:sp>
                <p:nvSpPr>
                  <p:cNvPr id="399" name="Google Shape;399;p18"/>
                  <p:cNvSpPr/>
                  <p:nvPr/>
                </p:nvSpPr>
                <p:spPr>
                  <a:xfrm>
                    <a:off x="979532" y="4229224"/>
                    <a:ext cx="1856727" cy="696280"/>
                  </a:xfrm>
                  <a:prstGeom prst="rect">
                    <a:avLst/>
                  </a:prstGeom>
                  <a:solidFill>
                    <a:srgbClr val="E7F3F9"/>
                  </a:solidFill>
                  <a:ln cap="flat" cmpd="sng" w="28575">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2400">
                      <a:solidFill>
                        <a:schemeClr val="dk2"/>
                      </a:solidFill>
                      <a:latin typeface="Arial"/>
                      <a:ea typeface="Arial"/>
                      <a:cs typeface="Arial"/>
                      <a:sym typeface="Arial"/>
                    </a:endParaRPr>
                  </a:p>
                </p:txBody>
              </p:sp>
              <p:grpSp>
                <p:nvGrpSpPr>
                  <p:cNvPr id="400" name="Google Shape;400;p18"/>
                  <p:cNvGrpSpPr/>
                  <p:nvPr/>
                </p:nvGrpSpPr>
                <p:grpSpPr>
                  <a:xfrm>
                    <a:off x="1277338" y="4216955"/>
                    <a:ext cx="6234633" cy="738664"/>
                    <a:chOff x="756476" y="4101206"/>
                    <a:chExt cx="6234633" cy="738664"/>
                  </a:xfrm>
                </p:grpSpPr>
                <p:sp>
                  <p:nvSpPr>
                    <p:cNvPr id="401" name="Google Shape;401;p18"/>
                    <p:cNvSpPr txBox="1"/>
                    <p:nvPr/>
                  </p:nvSpPr>
                  <p:spPr>
                    <a:xfrm>
                      <a:off x="2357377" y="4101206"/>
                      <a:ext cx="4456255" cy="738664"/>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chemeClr val="dk2"/>
                        </a:buClr>
                        <a:buSzPts val="1400"/>
                        <a:buFont typeface="Arial"/>
                        <a:buChar char="•"/>
                      </a:pPr>
                      <a:r>
                        <a:rPr b="0" lang="en-US" sz="1400">
                          <a:solidFill>
                            <a:schemeClr val="dk2"/>
                          </a:solidFill>
                          <a:latin typeface="Arial"/>
                          <a:ea typeface="Arial"/>
                          <a:cs typeface="Arial"/>
                          <a:sym typeface="Arial"/>
                        </a:rPr>
                        <a:t>Faecal calprotectin</a:t>
                      </a:r>
                      <a:endParaRPr/>
                    </a:p>
                    <a:p>
                      <a:pPr indent="-285750" lvl="0" marL="285750" marR="0" rtl="0" algn="l">
                        <a:spcBef>
                          <a:spcPts val="0"/>
                        </a:spcBef>
                        <a:spcAft>
                          <a:spcPts val="0"/>
                        </a:spcAft>
                        <a:buClr>
                          <a:schemeClr val="dk2"/>
                        </a:buClr>
                        <a:buSzPts val="1400"/>
                        <a:buFont typeface="Arial"/>
                        <a:buChar char="•"/>
                      </a:pPr>
                      <a:r>
                        <a:rPr b="0" lang="en-US" sz="1400">
                          <a:solidFill>
                            <a:schemeClr val="dk2"/>
                          </a:solidFill>
                          <a:latin typeface="Arial"/>
                          <a:ea typeface="Arial"/>
                          <a:cs typeface="Arial"/>
                          <a:sym typeface="Arial"/>
                        </a:rPr>
                        <a:t>Partial Mayo score</a:t>
                      </a:r>
                      <a:endParaRPr/>
                    </a:p>
                    <a:p>
                      <a:pPr indent="-285750" lvl="0" marL="285750" marR="0" rtl="0" algn="l">
                        <a:spcBef>
                          <a:spcPts val="0"/>
                        </a:spcBef>
                        <a:spcAft>
                          <a:spcPts val="0"/>
                        </a:spcAft>
                        <a:buClr>
                          <a:schemeClr val="dk2"/>
                        </a:buClr>
                        <a:buSzPts val="1400"/>
                        <a:buFont typeface="Arial"/>
                        <a:buChar char="•"/>
                      </a:pPr>
                      <a:r>
                        <a:rPr b="0" lang="en-US" sz="1400">
                          <a:solidFill>
                            <a:schemeClr val="dk2"/>
                          </a:solidFill>
                          <a:latin typeface="Arial"/>
                          <a:ea typeface="Arial"/>
                          <a:cs typeface="Arial"/>
                          <a:sym typeface="Arial"/>
                        </a:rPr>
                        <a:t>IBD diary</a:t>
                      </a:r>
                      <a:endParaRPr/>
                    </a:p>
                  </p:txBody>
                </p:sp>
                <p:sp>
                  <p:nvSpPr>
                    <p:cNvPr id="402" name="Google Shape;402;p18"/>
                    <p:cNvSpPr txBox="1"/>
                    <p:nvPr/>
                  </p:nvSpPr>
                  <p:spPr>
                    <a:xfrm>
                      <a:off x="756476" y="4239705"/>
                      <a:ext cx="1325562"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400">
                          <a:solidFill>
                            <a:schemeClr val="dk2"/>
                          </a:solidFill>
                          <a:latin typeface="Arial"/>
                          <a:ea typeface="Arial"/>
                          <a:cs typeface="Arial"/>
                          <a:sym typeface="Arial"/>
                        </a:rPr>
                        <a:t>IBD Activity Stratification</a:t>
                      </a:r>
                      <a:endParaRPr/>
                    </a:p>
                  </p:txBody>
                </p:sp>
                <p:sp>
                  <p:nvSpPr>
                    <p:cNvPr id="403" name="Google Shape;403;p18"/>
                    <p:cNvSpPr/>
                    <p:nvPr/>
                  </p:nvSpPr>
                  <p:spPr>
                    <a:xfrm>
                      <a:off x="2357376" y="4113475"/>
                      <a:ext cx="4633733" cy="696280"/>
                    </a:xfrm>
                    <a:prstGeom prst="rect">
                      <a:avLst/>
                    </a:prstGeom>
                    <a:noFill/>
                    <a:ln cap="flat" cmpd="sng" w="28575">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2400">
                        <a:solidFill>
                          <a:schemeClr val="dk2"/>
                        </a:solidFill>
                        <a:latin typeface="Arial"/>
                        <a:ea typeface="Arial"/>
                        <a:cs typeface="Arial"/>
                        <a:sym typeface="Arial"/>
                      </a:endParaRPr>
                    </a:p>
                  </p:txBody>
                </p:sp>
              </p:grpSp>
            </p:grpSp>
            <p:grpSp>
              <p:nvGrpSpPr>
                <p:cNvPr id="404" name="Google Shape;404;p18"/>
                <p:cNvGrpSpPr/>
                <p:nvPr/>
              </p:nvGrpSpPr>
              <p:grpSpPr>
                <a:xfrm>
                  <a:off x="1368970" y="4986808"/>
                  <a:ext cx="6143001" cy="954107"/>
                  <a:chOff x="848108" y="4871059"/>
                  <a:chExt cx="6143001" cy="954107"/>
                </a:xfrm>
              </p:grpSpPr>
              <p:sp>
                <p:nvSpPr>
                  <p:cNvPr id="405" name="Google Shape;405;p18"/>
                  <p:cNvSpPr txBox="1"/>
                  <p:nvPr/>
                </p:nvSpPr>
                <p:spPr>
                  <a:xfrm>
                    <a:off x="2357376" y="4871059"/>
                    <a:ext cx="4456255" cy="954107"/>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chemeClr val="dk2"/>
                      </a:buClr>
                      <a:buSzPts val="1400"/>
                      <a:buFont typeface="Arial"/>
                      <a:buChar char="•"/>
                    </a:pPr>
                    <a:r>
                      <a:rPr b="0" lang="en-US" sz="1400">
                        <a:solidFill>
                          <a:schemeClr val="dk2"/>
                        </a:solidFill>
                        <a:latin typeface="Arial"/>
                        <a:ea typeface="Arial"/>
                        <a:cs typeface="Arial"/>
                        <a:sym typeface="Arial"/>
                      </a:rPr>
                      <a:t>PSC-PRO questionnaire</a:t>
                    </a:r>
                    <a:endParaRPr/>
                  </a:p>
                  <a:p>
                    <a:pPr indent="-285750" lvl="0" marL="285750" marR="0" rtl="0" algn="l">
                      <a:spcBef>
                        <a:spcPts val="0"/>
                      </a:spcBef>
                      <a:spcAft>
                        <a:spcPts val="0"/>
                      </a:spcAft>
                      <a:buClr>
                        <a:schemeClr val="dk2"/>
                      </a:buClr>
                      <a:buSzPts val="1400"/>
                      <a:buFont typeface="Arial"/>
                      <a:buChar char="•"/>
                    </a:pPr>
                    <a:r>
                      <a:rPr b="0" lang="en-US" sz="1400">
                        <a:solidFill>
                          <a:schemeClr val="dk2"/>
                        </a:solidFill>
                        <a:latin typeface="Arial"/>
                        <a:ea typeface="Arial"/>
                        <a:cs typeface="Arial"/>
                        <a:sym typeface="Arial"/>
                      </a:rPr>
                      <a:t>SF-36 questionnaire</a:t>
                    </a:r>
                    <a:endParaRPr/>
                  </a:p>
                  <a:p>
                    <a:pPr indent="-285750" lvl="0" marL="285750" marR="0" rtl="0" algn="l">
                      <a:spcBef>
                        <a:spcPts val="0"/>
                      </a:spcBef>
                      <a:spcAft>
                        <a:spcPts val="0"/>
                      </a:spcAft>
                      <a:buClr>
                        <a:schemeClr val="dk2"/>
                      </a:buClr>
                      <a:buSzPts val="1400"/>
                      <a:buFont typeface="Arial"/>
                      <a:buChar char="•"/>
                    </a:pPr>
                    <a:r>
                      <a:rPr b="0" lang="en-US" sz="1400">
                        <a:solidFill>
                          <a:schemeClr val="dk2"/>
                        </a:solidFill>
                        <a:latin typeface="Arial"/>
                        <a:ea typeface="Arial"/>
                        <a:cs typeface="Arial"/>
                        <a:sym typeface="Arial"/>
                      </a:rPr>
                      <a:t>5D-itch</a:t>
                    </a:r>
                    <a:endParaRPr/>
                  </a:p>
                  <a:p>
                    <a:pPr indent="-285750" lvl="0" marL="285750" marR="0" rtl="0" algn="l">
                      <a:spcBef>
                        <a:spcPts val="0"/>
                      </a:spcBef>
                      <a:spcAft>
                        <a:spcPts val="0"/>
                      </a:spcAft>
                      <a:buClr>
                        <a:schemeClr val="dk2"/>
                      </a:buClr>
                      <a:buSzPts val="1400"/>
                      <a:buFont typeface="Arial"/>
                      <a:buChar char="•"/>
                    </a:pPr>
                    <a:r>
                      <a:rPr b="0" lang="en-US" sz="1400">
                        <a:solidFill>
                          <a:schemeClr val="dk2"/>
                        </a:solidFill>
                        <a:latin typeface="Arial"/>
                        <a:ea typeface="Arial"/>
                        <a:cs typeface="Arial"/>
                        <a:sym typeface="Arial"/>
                      </a:rPr>
                      <a:t>SIBDQ questionnaire</a:t>
                    </a:r>
                    <a:endParaRPr/>
                  </a:p>
                </p:txBody>
              </p:sp>
              <p:sp>
                <p:nvSpPr>
                  <p:cNvPr id="406" name="Google Shape;406;p18"/>
                  <p:cNvSpPr txBox="1"/>
                  <p:nvPr/>
                </p:nvSpPr>
                <p:spPr>
                  <a:xfrm>
                    <a:off x="848108" y="4994169"/>
                    <a:ext cx="1077217" cy="73866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400">
                        <a:solidFill>
                          <a:schemeClr val="dk2"/>
                        </a:solidFill>
                        <a:latin typeface="Arial"/>
                        <a:ea typeface="Arial"/>
                        <a:cs typeface="Arial"/>
                        <a:sym typeface="Arial"/>
                      </a:rPr>
                      <a:t>Patient Reported Outcomes</a:t>
                    </a:r>
                    <a:endParaRPr/>
                  </a:p>
                </p:txBody>
              </p:sp>
              <p:sp>
                <p:nvSpPr>
                  <p:cNvPr id="407" name="Google Shape;407;p18"/>
                  <p:cNvSpPr/>
                  <p:nvPr/>
                </p:nvSpPr>
                <p:spPr>
                  <a:xfrm>
                    <a:off x="2357376" y="4871059"/>
                    <a:ext cx="4633733" cy="925751"/>
                  </a:xfrm>
                  <a:prstGeom prst="rect">
                    <a:avLst/>
                  </a:prstGeom>
                  <a:noFill/>
                  <a:ln cap="flat" cmpd="sng" w="28575">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2400">
                      <a:solidFill>
                        <a:schemeClr val="dk2"/>
                      </a:solidFill>
                      <a:latin typeface="Arial"/>
                      <a:ea typeface="Arial"/>
                      <a:cs typeface="Arial"/>
                      <a:sym typeface="Arial"/>
                    </a:endParaRPr>
                  </a:p>
                </p:txBody>
              </p:sp>
            </p:grpSp>
            <p:grpSp>
              <p:nvGrpSpPr>
                <p:cNvPr id="408" name="Google Shape;408;p18"/>
                <p:cNvGrpSpPr/>
                <p:nvPr/>
              </p:nvGrpSpPr>
              <p:grpSpPr>
                <a:xfrm>
                  <a:off x="1277338" y="5966612"/>
                  <a:ext cx="6234633" cy="750338"/>
                  <a:chOff x="756476" y="5850863"/>
                  <a:chExt cx="6234633" cy="750338"/>
                </a:xfrm>
              </p:grpSpPr>
              <p:sp>
                <p:nvSpPr>
                  <p:cNvPr id="409" name="Google Shape;409;p18"/>
                  <p:cNvSpPr txBox="1"/>
                  <p:nvPr/>
                </p:nvSpPr>
                <p:spPr>
                  <a:xfrm>
                    <a:off x="2365636" y="5850863"/>
                    <a:ext cx="4456255" cy="738664"/>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chemeClr val="dk2"/>
                      </a:buClr>
                      <a:buSzPts val="1400"/>
                      <a:buFont typeface="Arial"/>
                      <a:buChar char="•"/>
                    </a:pPr>
                    <a:r>
                      <a:rPr b="0" lang="en-US" sz="1400">
                        <a:solidFill>
                          <a:schemeClr val="dk2"/>
                        </a:solidFill>
                        <a:latin typeface="Arial"/>
                        <a:ea typeface="Arial"/>
                        <a:cs typeface="Arial"/>
                        <a:sym typeface="Arial"/>
                      </a:rPr>
                      <a:t>Peripheral blood</a:t>
                    </a:r>
                    <a:endParaRPr/>
                  </a:p>
                  <a:p>
                    <a:pPr indent="-285750" lvl="0" marL="285750" marR="0" rtl="0" algn="l">
                      <a:spcBef>
                        <a:spcPts val="0"/>
                      </a:spcBef>
                      <a:spcAft>
                        <a:spcPts val="0"/>
                      </a:spcAft>
                      <a:buClr>
                        <a:schemeClr val="dk2"/>
                      </a:buClr>
                      <a:buSzPts val="1400"/>
                      <a:buFont typeface="Arial"/>
                      <a:buChar char="•"/>
                    </a:pPr>
                    <a:r>
                      <a:rPr b="0" lang="en-US" sz="1400">
                        <a:solidFill>
                          <a:schemeClr val="dk2"/>
                        </a:solidFill>
                        <a:latin typeface="Arial"/>
                        <a:ea typeface="Arial"/>
                        <a:cs typeface="Arial"/>
                        <a:sym typeface="Arial"/>
                      </a:rPr>
                      <a:t>Urine samples</a:t>
                    </a:r>
                    <a:endParaRPr/>
                  </a:p>
                  <a:p>
                    <a:pPr indent="-285750" lvl="0" marL="285750" marR="0" rtl="0" algn="l">
                      <a:spcBef>
                        <a:spcPts val="0"/>
                      </a:spcBef>
                      <a:spcAft>
                        <a:spcPts val="0"/>
                      </a:spcAft>
                      <a:buClr>
                        <a:schemeClr val="dk2"/>
                      </a:buClr>
                      <a:buSzPts val="1400"/>
                      <a:buFont typeface="Arial"/>
                      <a:buChar char="•"/>
                    </a:pPr>
                    <a:r>
                      <a:rPr b="0" lang="en-US" sz="1400">
                        <a:solidFill>
                          <a:schemeClr val="dk2"/>
                        </a:solidFill>
                        <a:latin typeface="Arial"/>
                        <a:ea typeface="Arial"/>
                        <a:cs typeface="Arial"/>
                        <a:sym typeface="Arial"/>
                      </a:rPr>
                      <a:t>Stool samples</a:t>
                    </a:r>
                    <a:endParaRPr/>
                  </a:p>
                </p:txBody>
              </p:sp>
              <p:sp>
                <p:nvSpPr>
                  <p:cNvPr id="410" name="Google Shape;410;p18"/>
                  <p:cNvSpPr txBox="1"/>
                  <p:nvPr/>
                </p:nvSpPr>
                <p:spPr>
                  <a:xfrm>
                    <a:off x="756476" y="5862537"/>
                    <a:ext cx="1326862" cy="73866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400">
                        <a:solidFill>
                          <a:schemeClr val="dk2"/>
                        </a:solidFill>
                        <a:latin typeface="Arial"/>
                        <a:ea typeface="Arial"/>
                        <a:cs typeface="Arial"/>
                        <a:sym typeface="Arial"/>
                      </a:rPr>
                      <a:t>Translational (Research) Samples</a:t>
                    </a:r>
                    <a:endParaRPr/>
                  </a:p>
                </p:txBody>
              </p:sp>
              <p:sp>
                <p:nvSpPr>
                  <p:cNvPr id="411" name="Google Shape;411;p18"/>
                  <p:cNvSpPr/>
                  <p:nvPr/>
                </p:nvSpPr>
                <p:spPr>
                  <a:xfrm>
                    <a:off x="2357376" y="5862537"/>
                    <a:ext cx="4633733" cy="713972"/>
                  </a:xfrm>
                  <a:prstGeom prst="rect">
                    <a:avLst/>
                  </a:prstGeom>
                  <a:noFill/>
                  <a:ln cap="flat" cmpd="sng" w="28575">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2400">
                      <a:solidFill>
                        <a:schemeClr val="dk2"/>
                      </a:solidFill>
                      <a:latin typeface="Arial"/>
                      <a:ea typeface="Arial"/>
                      <a:cs typeface="Arial"/>
                      <a:sym typeface="Arial"/>
                    </a:endParaRPr>
                  </a:p>
                </p:txBody>
              </p:sp>
            </p:grpSp>
          </p:grpSp>
        </p:grpSp>
        <p:sp>
          <p:nvSpPr>
            <p:cNvPr id="412" name="Google Shape;412;p18"/>
            <p:cNvSpPr/>
            <p:nvPr/>
          </p:nvSpPr>
          <p:spPr>
            <a:xfrm>
              <a:off x="465070" y="1508271"/>
              <a:ext cx="2289354" cy="738664"/>
            </a:xfrm>
            <a:prstGeom prst="rect">
              <a:avLst/>
            </a:prstGeom>
            <a:solidFill>
              <a:srgbClr val="E7F3F9"/>
            </a:solidFill>
            <a:ln cap="flat" cmpd="sng" w="28575">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400">
                  <a:solidFill>
                    <a:schemeClr val="dk2"/>
                  </a:solidFill>
                  <a:latin typeface="Arial"/>
                  <a:ea typeface="Arial"/>
                  <a:cs typeface="Arial"/>
                  <a:sym typeface="Arial"/>
                </a:rPr>
                <a:t>Safety Data</a:t>
              </a:r>
              <a:endParaRPr/>
            </a:p>
          </p:txBody>
        </p:sp>
        <p:sp>
          <p:nvSpPr>
            <p:cNvPr id="413" name="Google Shape;413;p18"/>
            <p:cNvSpPr/>
            <p:nvPr/>
          </p:nvSpPr>
          <p:spPr>
            <a:xfrm>
              <a:off x="2806184" y="1508271"/>
              <a:ext cx="5713416" cy="738664"/>
            </a:xfrm>
            <a:prstGeom prst="rect">
              <a:avLst/>
            </a:prstGeom>
            <a:noFill/>
            <a:ln cap="flat" cmpd="sng" w="28575">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2400">
                <a:solidFill>
                  <a:schemeClr val="dk2"/>
                </a:solidFill>
                <a:latin typeface="Arial"/>
                <a:ea typeface="Arial"/>
                <a:cs typeface="Arial"/>
                <a:sym typeface="Arial"/>
              </a:endParaRPr>
            </a:p>
          </p:txBody>
        </p:sp>
        <p:sp>
          <p:nvSpPr>
            <p:cNvPr id="414" name="Google Shape;414;p18"/>
            <p:cNvSpPr txBox="1"/>
            <p:nvPr/>
          </p:nvSpPr>
          <p:spPr>
            <a:xfrm>
              <a:off x="2806184" y="1511681"/>
              <a:ext cx="5494585" cy="738664"/>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chemeClr val="dk2"/>
                </a:buClr>
                <a:buSzPts val="1400"/>
                <a:buFont typeface="Arial"/>
                <a:buChar char="•"/>
              </a:pPr>
              <a:r>
                <a:rPr b="0" lang="en-US" sz="1400">
                  <a:solidFill>
                    <a:schemeClr val="dk2"/>
                  </a:solidFill>
                  <a:latin typeface="Arial"/>
                  <a:ea typeface="Arial"/>
                  <a:cs typeface="Arial"/>
                  <a:sym typeface="Arial"/>
                </a:rPr>
                <a:t>Adverse events as per CTCAE v5.0</a:t>
              </a:r>
              <a:endParaRPr/>
            </a:p>
            <a:p>
              <a:pPr indent="-285750" lvl="0" marL="285750" marR="0" rtl="0" algn="l">
                <a:spcBef>
                  <a:spcPts val="0"/>
                </a:spcBef>
                <a:spcAft>
                  <a:spcPts val="0"/>
                </a:spcAft>
                <a:buClr>
                  <a:schemeClr val="dk2"/>
                </a:buClr>
                <a:buSzPts val="1400"/>
                <a:buFont typeface="Arial"/>
                <a:buChar char="•"/>
              </a:pPr>
              <a:r>
                <a:rPr b="0" lang="en-US" sz="1400">
                  <a:solidFill>
                    <a:schemeClr val="dk2"/>
                  </a:solidFill>
                  <a:latin typeface="Arial"/>
                  <a:ea typeface="Arial"/>
                  <a:cs typeface="Arial"/>
                  <a:sym typeface="Arial"/>
                </a:rPr>
                <a:t>Adverse events of special interest e.g. cholangitis, colitis flare, decompensated liver disease.</a:t>
              </a:r>
              <a:endParaRPr/>
            </a:p>
          </p:txBody>
        </p:sp>
      </p:gr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8" name="Shape 418"/>
        <p:cNvGrpSpPr/>
        <p:nvPr/>
      </p:nvGrpSpPr>
      <p:grpSpPr>
        <a:xfrm>
          <a:off x="0" y="0"/>
          <a:ext cx="0" cy="0"/>
          <a:chOff x="0" y="0"/>
          <a:chExt cx="0" cy="0"/>
        </a:xfrm>
      </p:grpSpPr>
      <p:sp>
        <p:nvSpPr>
          <p:cNvPr id="419" name="Google Shape;419;p19"/>
          <p:cNvSpPr txBox="1"/>
          <p:nvPr>
            <p:ph type="title"/>
          </p:nvPr>
        </p:nvSpPr>
        <p:spPr>
          <a:xfrm>
            <a:off x="396875" y="476672"/>
            <a:ext cx="77724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Take Away Message</a:t>
            </a:r>
            <a:endParaRPr/>
          </a:p>
        </p:txBody>
      </p:sp>
      <p:sp>
        <p:nvSpPr>
          <p:cNvPr id="420" name="Google Shape;420;p19"/>
          <p:cNvSpPr txBox="1"/>
          <p:nvPr>
            <p:ph idx="1" type="body"/>
          </p:nvPr>
        </p:nvSpPr>
        <p:spPr>
          <a:xfrm>
            <a:off x="396875" y="1844824"/>
            <a:ext cx="7772400" cy="3888432"/>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SzPts val="2240"/>
              <a:buChar char="□"/>
            </a:pPr>
            <a:r>
              <a:rPr lang="en-US"/>
              <a:t>The role of an imbalanced PSC microbiome in the disease process</a:t>
            </a:r>
            <a:endParaRPr/>
          </a:p>
          <a:p>
            <a:pPr indent="-200660" lvl="0" marL="342900" rtl="0" algn="l">
              <a:spcBef>
                <a:spcPts val="560"/>
              </a:spcBef>
              <a:spcAft>
                <a:spcPts val="0"/>
              </a:spcAft>
              <a:buSzPts val="2240"/>
              <a:buNone/>
            </a:pPr>
            <a:r>
              <a:t/>
            </a:r>
            <a:endParaRPr/>
          </a:p>
          <a:p>
            <a:pPr indent="-342900" lvl="0" marL="342900" rtl="0" algn="l">
              <a:spcBef>
                <a:spcPts val="560"/>
              </a:spcBef>
              <a:spcAft>
                <a:spcPts val="0"/>
              </a:spcAft>
              <a:buSzPts val="2240"/>
              <a:buChar char="□"/>
            </a:pPr>
            <a:r>
              <a:rPr lang="en-US"/>
              <a:t>The role of the gut microbiome as a treatment target in PSC (results pending)</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4" name="Shape 424"/>
        <p:cNvGrpSpPr/>
        <p:nvPr/>
      </p:nvGrpSpPr>
      <p:grpSpPr>
        <a:xfrm>
          <a:off x="0" y="0"/>
          <a:ext cx="0" cy="0"/>
          <a:chOff x="0" y="0"/>
          <a:chExt cx="0" cy="0"/>
        </a:xfrm>
      </p:grpSpPr>
      <p:sp>
        <p:nvSpPr>
          <p:cNvPr id="425" name="Google Shape;425;p20"/>
          <p:cNvSpPr txBox="1"/>
          <p:nvPr>
            <p:ph type="title"/>
          </p:nvPr>
        </p:nvSpPr>
        <p:spPr>
          <a:xfrm>
            <a:off x="396875" y="153824"/>
            <a:ext cx="77724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Acknowledgements</a:t>
            </a:r>
            <a:endParaRPr/>
          </a:p>
        </p:txBody>
      </p:sp>
      <p:sp>
        <p:nvSpPr>
          <p:cNvPr id="426" name="Google Shape;426;p20"/>
          <p:cNvSpPr txBox="1"/>
          <p:nvPr/>
        </p:nvSpPr>
        <p:spPr>
          <a:xfrm>
            <a:off x="396875" y="1512239"/>
            <a:ext cx="2362201" cy="4869089"/>
          </a:xfrm>
          <a:prstGeom prst="rect">
            <a:avLst/>
          </a:prstGeom>
          <a:noFill/>
          <a:ln>
            <a:noFill/>
          </a:ln>
        </p:spPr>
        <p:txBody>
          <a:bodyPr anchorCtr="0" anchor="t" bIns="45700" lIns="91425" spcFirstLastPara="1" rIns="91425" wrap="square" tIns="45700">
            <a:normAutofit lnSpcReduction="10000"/>
          </a:bodyPr>
          <a:lstStyle/>
          <a:p>
            <a:pPr indent="0" lvl="0" marL="0" marR="0" rtl="0" algn="l">
              <a:spcBef>
                <a:spcPts val="0"/>
              </a:spcBef>
              <a:spcAft>
                <a:spcPts val="0"/>
              </a:spcAft>
              <a:buClr>
                <a:srgbClr val="0A648F"/>
              </a:buClr>
              <a:buSzPts val="1120"/>
              <a:buFont typeface="Noto Sans Symbols"/>
              <a:buNone/>
            </a:pPr>
            <a:r>
              <a:rPr b="0" lang="en-US" sz="1400" u="sng">
                <a:solidFill>
                  <a:schemeClr val="dk2"/>
                </a:solidFill>
                <a:latin typeface="Calibri"/>
                <a:ea typeface="Calibri"/>
                <a:cs typeface="Calibri"/>
                <a:sym typeface="Calibri"/>
              </a:rPr>
              <a:t>Supervisors</a:t>
            </a:r>
            <a:endParaRPr/>
          </a:p>
          <a:p>
            <a:pPr indent="0" lvl="0" marL="0" marR="0" rtl="0" algn="l">
              <a:spcBef>
                <a:spcPts val="0"/>
              </a:spcBef>
              <a:spcAft>
                <a:spcPts val="0"/>
              </a:spcAft>
              <a:buClr>
                <a:srgbClr val="0A648F"/>
              </a:buClr>
              <a:buSzPts val="1120"/>
              <a:buFont typeface="Noto Sans Symbols"/>
              <a:buNone/>
            </a:pPr>
            <a:r>
              <a:rPr b="0" lang="en-US" sz="1400">
                <a:solidFill>
                  <a:schemeClr val="dk2"/>
                </a:solidFill>
                <a:latin typeface="Calibri"/>
                <a:ea typeface="Calibri"/>
                <a:cs typeface="Calibri"/>
                <a:sym typeface="Calibri"/>
              </a:rPr>
              <a:t>Dr Palak Trivedi (CI)</a:t>
            </a:r>
            <a:endParaRPr/>
          </a:p>
          <a:p>
            <a:pPr indent="0" lvl="0" marL="0" marR="0" rtl="0" algn="l">
              <a:spcBef>
                <a:spcPts val="0"/>
              </a:spcBef>
              <a:spcAft>
                <a:spcPts val="0"/>
              </a:spcAft>
              <a:buClr>
                <a:srgbClr val="0A648F"/>
              </a:buClr>
              <a:buSzPts val="1120"/>
              <a:buFont typeface="Noto Sans Symbols"/>
              <a:buNone/>
            </a:pPr>
            <a:r>
              <a:rPr b="0" lang="en-US" sz="1400">
                <a:solidFill>
                  <a:schemeClr val="dk2"/>
                </a:solidFill>
                <a:latin typeface="Calibri"/>
                <a:ea typeface="Calibri"/>
                <a:cs typeface="Calibri"/>
                <a:sym typeface="Calibri"/>
              </a:rPr>
              <a:t>Dr Chris Weston</a:t>
            </a:r>
            <a:endParaRPr/>
          </a:p>
          <a:p>
            <a:pPr indent="0" lvl="0" marL="0" marR="0" rtl="0" algn="l">
              <a:spcBef>
                <a:spcPts val="0"/>
              </a:spcBef>
              <a:spcAft>
                <a:spcPts val="0"/>
              </a:spcAft>
              <a:buClr>
                <a:srgbClr val="0A648F"/>
              </a:buClr>
              <a:buSzPts val="1120"/>
              <a:buFont typeface="Noto Sans Symbols"/>
              <a:buNone/>
            </a:pPr>
            <a:r>
              <a:t/>
            </a:r>
            <a:endParaRPr b="0" sz="1400">
              <a:solidFill>
                <a:schemeClr val="dk2"/>
              </a:solidFill>
              <a:latin typeface="Calibri"/>
              <a:ea typeface="Calibri"/>
              <a:cs typeface="Calibri"/>
              <a:sym typeface="Calibri"/>
            </a:endParaRPr>
          </a:p>
          <a:p>
            <a:pPr indent="0" lvl="0" marL="0" marR="0" rtl="0" algn="l">
              <a:spcBef>
                <a:spcPts val="0"/>
              </a:spcBef>
              <a:spcAft>
                <a:spcPts val="0"/>
              </a:spcAft>
              <a:buClr>
                <a:srgbClr val="0A648F"/>
              </a:buClr>
              <a:buSzPts val="1120"/>
              <a:buFont typeface="Noto Sans Symbols"/>
              <a:buNone/>
            </a:pPr>
            <a:r>
              <a:rPr b="0" lang="en-US" sz="1400" u="sng">
                <a:solidFill>
                  <a:schemeClr val="dk2"/>
                </a:solidFill>
                <a:latin typeface="Calibri"/>
                <a:ea typeface="Calibri"/>
                <a:cs typeface="Calibri"/>
                <a:sym typeface="Calibri"/>
              </a:rPr>
              <a:t>Trivedi/Weston Group</a:t>
            </a:r>
            <a:endParaRPr/>
          </a:p>
          <a:p>
            <a:pPr indent="0" lvl="0" marL="0" marR="0" rtl="0" algn="l">
              <a:spcBef>
                <a:spcPts val="0"/>
              </a:spcBef>
              <a:spcAft>
                <a:spcPts val="0"/>
              </a:spcAft>
              <a:buClr>
                <a:srgbClr val="0A648F"/>
              </a:buClr>
              <a:buSzPts val="1120"/>
              <a:buFont typeface="Noto Sans Symbols"/>
              <a:buNone/>
            </a:pPr>
            <a:r>
              <a:rPr b="0" lang="en-US" sz="1400">
                <a:solidFill>
                  <a:schemeClr val="dk2"/>
                </a:solidFill>
                <a:latin typeface="Calibri"/>
                <a:ea typeface="Calibri"/>
                <a:cs typeface="Calibri"/>
                <a:sym typeface="Calibri"/>
              </a:rPr>
              <a:t>Arzoo Patel</a:t>
            </a:r>
            <a:endParaRPr/>
          </a:p>
          <a:p>
            <a:pPr indent="0" lvl="0" marL="0" marR="0" rtl="0" algn="l">
              <a:spcBef>
                <a:spcPts val="0"/>
              </a:spcBef>
              <a:spcAft>
                <a:spcPts val="0"/>
              </a:spcAft>
              <a:buClr>
                <a:srgbClr val="0A648F"/>
              </a:buClr>
              <a:buSzPts val="1120"/>
              <a:buFont typeface="Noto Sans Symbols"/>
              <a:buNone/>
            </a:pPr>
            <a:r>
              <a:t/>
            </a:r>
            <a:endParaRPr b="0" sz="1400">
              <a:solidFill>
                <a:schemeClr val="dk2"/>
              </a:solidFill>
              <a:latin typeface="Calibri"/>
              <a:ea typeface="Calibri"/>
              <a:cs typeface="Calibri"/>
              <a:sym typeface="Calibri"/>
            </a:endParaRPr>
          </a:p>
          <a:p>
            <a:pPr indent="0" lvl="0" marL="0" marR="0" rtl="0" algn="l">
              <a:spcBef>
                <a:spcPts val="0"/>
              </a:spcBef>
              <a:spcAft>
                <a:spcPts val="0"/>
              </a:spcAft>
              <a:buClr>
                <a:srgbClr val="0A648F"/>
              </a:buClr>
              <a:buSzPts val="1120"/>
              <a:buFont typeface="Arial"/>
              <a:buNone/>
            </a:pPr>
            <a:r>
              <a:rPr b="0" lang="en-US" sz="1400" u="sng">
                <a:solidFill>
                  <a:schemeClr val="dk2"/>
                </a:solidFill>
                <a:latin typeface="Calibri"/>
                <a:ea typeface="Calibri"/>
                <a:cs typeface="Calibri"/>
                <a:sym typeface="Calibri"/>
              </a:rPr>
              <a:t>CRUK CTU</a:t>
            </a:r>
            <a:endParaRPr/>
          </a:p>
          <a:p>
            <a:pPr indent="0" lvl="0" marL="0" marR="0" rtl="0" algn="l">
              <a:spcBef>
                <a:spcPts val="0"/>
              </a:spcBef>
              <a:spcAft>
                <a:spcPts val="0"/>
              </a:spcAft>
              <a:buClr>
                <a:srgbClr val="0A648F"/>
              </a:buClr>
              <a:buSzPts val="1120"/>
              <a:buFont typeface="Arial"/>
              <a:buNone/>
            </a:pPr>
            <a:r>
              <a:rPr b="0" lang="en-US" sz="1400">
                <a:solidFill>
                  <a:schemeClr val="dk2"/>
                </a:solidFill>
                <a:latin typeface="Calibri"/>
                <a:ea typeface="Calibri"/>
                <a:cs typeface="Calibri"/>
                <a:sym typeface="Calibri"/>
              </a:rPr>
              <a:t>Anna Rowe</a:t>
            </a:r>
            <a:endParaRPr/>
          </a:p>
          <a:p>
            <a:pPr indent="0" lvl="0" marL="0" marR="0" rtl="0" algn="l">
              <a:spcBef>
                <a:spcPts val="0"/>
              </a:spcBef>
              <a:spcAft>
                <a:spcPts val="0"/>
              </a:spcAft>
              <a:buClr>
                <a:srgbClr val="0A648F"/>
              </a:buClr>
              <a:buSzPts val="1120"/>
              <a:buFont typeface="Arial"/>
              <a:buNone/>
            </a:pPr>
            <a:r>
              <a:rPr b="0" lang="en-US" sz="1400">
                <a:solidFill>
                  <a:schemeClr val="dk2"/>
                </a:solidFill>
                <a:latin typeface="Calibri"/>
                <a:ea typeface="Calibri"/>
                <a:cs typeface="Calibri"/>
                <a:sym typeface="Calibri"/>
              </a:rPr>
              <a:t>Alexandra Vince</a:t>
            </a:r>
            <a:endParaRPr/>
          </a:p>
          <a:p>
            <a:pPr indent="0" lvl="0" marL="0" marR="0" rtl="0" algn="l">
              <a:spcBef>
                <a:spcPts val="0"/>
              </a:spcBef>
              <a:spcAft>
                <a:spcPts val="0"/>
              </a:spcAft>
              <a:buClr>
                <a:srgbClr val="0A648F"/>
              </a:buClr>
              <a:buSzPts val="1120"/>
              <a:buFont typeface="Arial"/>
              <a:buNone/>
            </a:pPr>
            <a:r>
              <a:rPr b="0" lang="en-US" sz="1400">
                <a:solidFill>
                  <a:schemeClr val="dk2"/>
                </a:solidFill>
                <a:latin typeface="Calibri"/>
                <a:ea typeface="Calibri"/>
                <a:cs typeface="Calibri"/>
                <a:sym typeface="Calibri"/>
              </a:rPr>
              <a:t>Derick Gyimah</a:t>
            </a:r>
            <a:endParaRPr/>
          </a:p>
          <a:p>
            <a:pPr indent="0" lvl="0" marL="0" marR="0" rtl="0" algn="l">
              <a:spcBef>
                <a:spcPts val="0"/>
              </a:spcBef>
              <a:spcAft>
                <a:spcPts val="0"/>
              </a:spcAft>
              <a:buClr>
                <a:srgbClr val="0A648F"/>
              </a:buClr>
              <a:buSzPts val="1120"/>
              <a:buFont typeface="Arial"/>
              <a:buNone/>
            </a:pPr>
            <a:r>
              <a:rPr b="0" lang="en-US" sz="1400">
                <a:solidFill>
                  <a:schemeClr val="dk2"/>
                </a:solidFill>
                <a:latin typeface="Calibri"/>
                <a:ea typeface="Calibri"/>
                <a:cs typeface="Calibri"/>
                <a:sym typeface="Calibri"/>
              </a:rPr>
              <a:t>Victoria Homer</a:t>
            </a:r>
            <a:endParaRPr/>
          </a:p>
          <a:p>
            <a:pPr indent="0" lvl="0" marL="0" marR="0" rtl="0" algn="l">
              <a:spcBef>
                <a:spcPts val="0"/>
              </a:spcBef>
              <a:spcAft>
                <a:spcPts val="0"/>
              </a:spcAft>
              <a:buClr>
                <a:srgbClr val="0A648F"/>
              </a:buClr>
              <a:buSzPts val="1120"/>
              <a:buFont typeface="Arial"/>
              <a:buNone/>
            </a:pPr>
            <a:r>
              <a:rPr b="0" lang="en-US" sz="1400">
                <a:solidFill>
                  <a:schemeClr val="dk2"/>
                </a:solidFill>
                <a:latin typeface="Calibri"/>
                <a:ea typeface="Calibri"/>
                <a:cs typeface="Calibri"/>
                <a:sym typeface="Calibri"/>
              </a:rPr>
              <a:t>Nicola Jackson</a:t>
            </a:r>
            <a:endParaRPr/>
          </a:p>
          <a:p>
            <a:pPr indent="0" lvl="0" marL="0" marR="0" rtl="0" algn="l">
              <a:spcBef>
                <a:spcPts val="0"/>
              </a:spcBef>
              <a:spcAft>
                <a:spcPts val="0"/>
              </a:spcAft>
              <a:buClr>
                <a:srgbClr val="0A648F"/>
              </a:buClr>
              <a:buSzPts val="1120"/>
              <a:buFont typeface="Arial"/>
              <a:buNone/>
            </a:pPr>
            <a:r>
              <a:t/>
            </a:r>
            <a:endParaRPr b="0" sz="1400">
              <a:solidFill>
                <a:schemeClr val="dk2"/>
              </a:solidFill>
              <a:latin typeface="Calibri"/>
              <a:ea typeface="Calibri"/>
              <a:cs typeface="Calibri"/>
              <a:sym typeface="Calibri"/>
            </a:endParaRPr>
          </a:p>
          <a:p>
            <a:pPr indent="0" lvl="0" marL="0" marR="0" rtl="0" algn="l">
              <a:spcBef>
                <a:spcPts val="0"/>
              </a:spcBef>
              <a:spcAft>
                <a:spcPts val="0"/>
              </a:spcAft>
              <a:buClr>
                <a:srgbClr val="0A648F"/>
              </a:buClr>
              <a:buSzPts val="1120"/>
              <a:buFont typeface="Arial"/>
              <a:buNone/>
            </a:pPr>
            <a:r>
              <a:rPr b="0" lang="en-US" sz="1400" u="sng">
                <a:solidFill>
                  <a:schemeClr val="dk2"/>
                </a:solidFill>
                <a:latin typeface="Calibri"/>
                <a:ea typeface="Calibri"/>
                <a:cs typeface="Calibri"/>
                <a:sym typeface="Calibri"/>
              </a:rPr>
              <a:t>UoB MTC</a:t>
            </a:r>
            <a:endParaRPr/>
          </a:p>
          <a:p>
            <a:pPr indent="0" lvl="0" marL="0" marR="0" rtl="0" algn="l">
              <a:spcBef>
                <a:spcPts val="0"/>
              </a:spcBef>
              <a:spcAft>
                <a:spcPts val="0"/>
              </a:spcAft>
              <a:buClr>
                <a:srgbClr val="0A648F"/>
              </a:buClr>
              <a:buSzPts val="1120"/>
              <a:buFont typeface="Arial"/>
              <a:buNone/>
            </a:pPr>
            <a:r>
              <a:rPr b="0" lang="en-US" sz="1400">
                <a:solidFill>
                  <a:schemeClr val="dk2"/>
                </a:solidFill>
                <a:latin typeface="Calibri"/>
                <a:ea typeface="Calibri"/>
                <a:cs typeface="Calibri"/>
                <a:sym typeface="Calibri"/>
              </a:rPr>
              <a:t>Susan Manzoor</a:t>
            </a:r>
            <a:endParaRPr/>
          </a:p>
          <a:p>
            <a:pPr indent="0" lvl="0" marL="0" marR="0" rtl="0" algn="l">
              <a:spcBef>
                <a:spcPts val="0"/>
              </a:spcBef>
              <a:spcAft>
                <a:spcPts val="0"/>
              </a:spcAft>
              <a:buClr>
                <a:srgbClr val="0A648F"/>
              </a:buClr>
              <a:buSzPts val="1120"/>
              <a:buFont typeface="Arial"/>
              <a:buNone/>
            </a:pPr>
            <a:r>
              <a:rPr b="0" lang="en-US" sz="1400">
                <a:solidFill>
                  <a:schemeClr val="dk2"/>
                </a:solidFill>
                <a:latin typeface="Calibri"/>
                <a:ea typeface="Calibri"/>
                <a:cs typeface="Calibri"/>
                <a:sym typeface="Calibri"/>
              </a:rPr>
              <a:t>Sahida Shabir</a:t>
            </a:r>
            <a:endParaRPr/>
          </a:p>
          <a:p>
            <a:pPr indent="0" lvl="0" marL="0" marR="0" rtl="0" algn="l">
              <a:spcBef>
                <a:spcPts val="0"/>
              </a:spcBef>
              <a:spcAft>
                <a:spcPts val="0"/>
              </a:spcAft>
              <a:buClr>
                <a:srgbClr val="0A648F"/>
              </a:buClr>
              <a:buSzPts val="1120"/>
              <a:buFont typeface="Arial"/>
              <a:buNone/>
            </a:pPr>
            <a:r>
              <a:t/>
            </a:r>
            <a:endParaRPr b="0" sz="1400">
              <a:solidFill>
                <a:schemeClr val="dk2"/>
              </a:solidFill>
              <a:latin typeface="Calibri"/>
              <a:ea typeface="Calibri"/>
              <a:cs typeface="Calibri"/>
              <a:sym typeface="Calibri"/>
            </a:endParaRPr>
          </a:p>
          <a:p>
            <a:pPr indent="0" lvl="0" marL="0" marR="0" rtl="0" algn="l">
              <a:spcBef>
                <a:spcPts val="0"/>
              </a:spcBef>
              <a:spcAft>
                <a:spcPts val="0"/>
              </a:spcAft>
              <a:buClr>
                <a:srgbClr val="0A648F"/>
              </a:buClr>
              <a:buSzPts val="1120"/>
              <a:buFont typeface="Arial"/>
              <a:buNone/>
            </a:pPr>
            <a:r>
              <a:rPr b="0" lang="en-US" sz="1400" u="sng">
                <a:solidFill>
                  <a:schemeClr val="dk2"/>
                </a:solidFill>
                <a:latin typeface="Calibri"/>
                <a:ea typeface="Calibri"/>
                <a:cs typeface="Calibri"/>
                <a:sym typeface="Calibri"/>
              </a:rPr>
              <a:t>Liver Research Nurses</a:t>
            </a:r>
            <a:endParaRPr/>
          </a:p>
          <a:p>
            <a:pPr indent="0" lvl="0" marL="0" marR="0" rtl="0" algn="l">
              <a:spcBef>
                <a:spcPts val="0"/>
              </a:spcBef>
              <a:spcAft>
                <a:spcPts val="0"/>
              </a:spcAft>
              <a:buClr>
                <a:srgbClr val="0A648F"/>
              </a:buClr>
              <a:buSzPts val="1120"/>
              <a:buFont typeface="Arial"/>
              <a:buNone/>
            </a:pPr>
            <a:r>
              <a:rPr b="0" lang="en-US" sz="1400">
                <a:solidFill>
                  <a:schemeClr val="dk2"/>
                </a:solidFill>
                <a:latin typeface="Calibri"/>
                <a:ea typeface="Calibri"/>
                <a:cs typeface="Calibri"/>
                <a:sym typeface="Calibri"/>
              </a:rPr>
              <a:t>Michelle Panton</a:t>
            </a:r>
            <a:endParaRPr/>
          </a:p>
          <a:p>
            <a:pPr indent="0" lvl="0" marL="0" marR="0" rtl="0" algn="l">
              <a:spcBef>
                <a:spcPts val="0"/>
              </a:spcBef>
              <a:spcAft>
                <a:spcPts val="0"/>
              </a:spcAft>
              <a:buClr>
                <a:srgbClr val="0A648F"/>
              </a:buClr>
              <a:buSzPts val="1120"/>
              <a:buFont typeface="Arial"/>
              <a:buNone/>
            </a:pPr>
            <a:r>
              <a:rPr b="0" lang="en-US" sz="1400">
                <a:solidFill>
                  <a:schemeClr val="dk2"/>
                </a:solidFill>
                <a:latin typeface="Calibri"/>
                <a:ea typeface="Calibri"/>
                <a:cs typeface="Calibri"/>
                <a:sym typeface="Calibri"/>
              </a:rPr>
              <a:t>Penelope Rogers</a:t>
            </a:r>
            <a:endParaRPr/>
          </a:p>
          <a:p>
            <a:pPr indent="0" lvl="0" marL="0" marR="0" rtl="0" algn="l">
              <a:spcBef>
                <a:spcPts val="0"/>
              </a:spcBef>
              <a:spcAft>
                <a:spcPts val="0"/>
              </a:spcAft>
              <a:buClr>
                <a:srgbClr val="0A648F"/>
              </a:buClr>
              <a:buSzPts val="1120"/>
              <a:buFont typeface="Arial"/>
              <a:buNone/>
            </a:pPr>
            <a:r>
              <a:rPr b="0" lang="en-US" sz="1400">
                <a:solidFill>
                  <a:schemeClr val="dk2"/>
                </a:solidFill>
                <a:latin typeface="Calibri"/>
                <a:ea typeface="Calibri"/>
                <a:cs typeface="Calibri"/>
                <a:sym typeface="Calibri"/>
              </a:rPr>
              <a:t>Khush Bhandal</a:t>
            </a:r>
            <a:endParaRPr/>
          </a:p>
          <a:p>
            <a:pPr indent="0" lvl="0" marL="0" marR="0" rtl="0" algn="l">
              <a:spcBef>
                <a:spcPts val="0"/>
              </a:spcBef>
              <a:spcAft>
                <a:spcPts val="0"/>
              </a:spcAft>
              <a:buClr>
                <a:srgbClr val="0A648F"/>
              </a:buClr>
              <a:buSzPts val="1120"/>
              <a:buFont typeface="Arial"/>
              <a:buNone/>
            </a:pPr>
            <a:r>
              <a:rPr b="0" lang="en-US" sz="1400">
                <a:solidFill>
                  <a:schemeClr val="dk2"/>
                </a:solidFill>
                <a:latin typeface="Calibri"/>
                <a:ea typeface="Calibri"/>
                <a:cs typeface="Calibri"/>
                <a:sym typeface="Calibri"/>
              </a:rPr>
              <a:t>Gifty Essel</a:t>
            </a:r>
            <a:endParaRPr/>
          </a:p>
          <a:p>
            <a:pPr indent="0" lvl="0" marL="0" marR="0" rtl="0" algn="l">
              <a:spcBef>
                <a:spcPts val="0"/>
              </a:spcBef>
              <a:spcAft>
                <a:spcPts val="0"/>
              </a:spcAft>
              <a:buClr>
                <a:srgbClr val="0A648F"/>
              </a:buClr>
              <a:buSzPts val="1120"/>
              <a:buFont typeface="Arial"/>
              <a:buNone/>
            </a:pPr>
            <a:r>
              <a:rPr b="0" lang="en-US" sz="1400">
                <a:solidFill>
                  <a:schemeClr val="dk2"/>
                </a:solidFill>
                <a:latin typeface="Calibri"/>
                <a:ea typeface="Calibri"/>
                <a:cs typeface="Calibri"/>
                <a:sym typeface="Calibri"/>
              </a:rPr>
              <a:t>Diana Hull</a:t>
            </a:r>
            <a:endParaRPr/>
          </a:p>
          <a:p>
            <a:pPr indent="0" lvl="0" marL="0" marR="0" rtl="0" algn="l">
              <a:spcBef>
                <a:spcPts val="0"/>
              </a:spcBef>
              <a:spcAft>
                <a:spcPts val="0"/>
              </a:spcAft>
              <a:buClr>
                <a:srgbClr val="0A648F"/>
              </a:buClr>
              <a:buSzPts val="1120"/>
              <a:buFont typeface="Arial"/>
              <a:buNone/>
            </a:pPr>
            <a:r>
              <a:t/>
            </a:r>
            <a:endParaRPr b="0" sz="1400" u="sng">
              <a:solidFill>
                <a:schemeClr val="dk2"/>
              </a:solidFill>
              <a:latin typeface="Calibri"/>
              <a:ea typeface="Calibri"/>
              <a:cs typeface="Calibri"/>
              <a:sym typeface="Calibri"/>
            </a:endParaRPr>
          </a:p>
          <a:p>
            <a:pPr indent="0" lvl="0" marL="0" marR="0" rtl="0" algn="l">
              <a:spcBef>
                <a:spcPts val="280"/>
              </a:spcBef>
              <a:spcAft>
                <a:spcPts val="0"/>
              </a:spcAft>
              <a:buClr>
                <a:srgbClr val="0A648F"/>
              </a:buClr>
              <a:buSzPts val="1120"/>
              <a:buFont typeface="Noto Sans Symbols"/>
              <a:buNone/>
            </a:pPr>
            <a:r>
              <a:t/>
            </a:r>
            <a:endParaRPr b="0" sz="1400">
              <a:solidFill>
                <a:schemeClr val="dk2"/>
              </a:solidFill>
              <a:latin typeface="Calibri"/>
              <a:ea typeface="Calibri"/>
              <a:cs typeface="Calibri"/>
              <a:sym typeface="Calibri"/>
            </a:endParaRPr>
          </a:p>
        </p:txBody>
      </p:sp>
      <p:sp>
        <p:nvSpPr>
          <p:cNvPr id="427" name="Google Shape;427;p20"/>
          <p:cNvSpPr txBox="1"/>
          <p:nvPr/>
        </p:nvSpPr>
        <p:spPr>
          <a:xfrm>
            <a:off x="2260644" y="1512239"/>
            <a:ext cx="1947178" cy="4431361"/>
          </a:xfrm>
          <a:prstGeom prst="rect">
            <a:avLst/>
          </a:prstGeom>
          <a:noFill/>
          <a:ln>
            <a:noFill/>
          </a:ln>
        </p:spPr>
        <p:txBody>
          <a:bodyPr anchorCtr="0" anchor="t" bIns="45700" lIns="91425" spcFirstLastPara="1" rIns="91425" wrap="square" tIns="45700">
            <a:normAutofit fontScale="92500" lnSpcReduction="20000"/>
          </a:bodyPr>
          <a:lstStyle/>
          <a:p>
            <a:pPr indent="0" lvl="0" marL="0" marR="0" rtl="0" algn="l">
              <a:lnSpc>
                <a:spcPct val="100000"/>
              </a:lnSpc>
              <a:spcBef>
                <a:spcPts val="0"/>
              </a:spcBef>
              <a:spcAft>
                <a:spcPts val="0"/>
              </a:spcAft>
              <a:buClr>
                <a:schemeClr val="dk2"/>
              </a:buClr>
              <a:buSzPct val="100000"/>
              <a:buFont typeface="Arial"/>
              <a:buNone/>
            </a:pPr>
            <a:r>
              <a:rPr b="0" lang="en-US" sz="1500" u="sng">
                <a:solidFill>
                  <a:schemeClr val="dk2"/>
                </a:solidFill>
                <a:latin typeface="Calibri"/>
                <a:ea typeface="Calibri"/>
                <a:cs typeface="Calibri"/>
                <a:sym typeface="Calibri"/>
              </a:rPr>
              <a:t>BRC</a:t>
            </a:r>
            <a:endParaRPr/>
          </a:p>
          <a:p>
            <a:pPr indent="0" lvl="0" marL="0" marR="0" rtl="0" algn="l">
              <a:lnSpc>
                <a:spcPct val="100000"/>
              </a:lnSpc>
              <a:spcBef>
                <a:spcPts val="0"/>
              </a:spcBef>
              <a:spcAft>
                <a:spcPts val="0"/>
              </a:spcAft>
              <a:buClr>
                <a:schemeClr val="dk2"/>
              </a:buClr>
              <a:buSzPct val="100000"/>
              <a:buFont typeface="Arial"/>
              <a:buNone/>
            </a:pPr>
            <a:r>
              <a:rPr b="0" lang="en-US" sz="1500">
                <a:solidFill>
                  <a:schemeClr val="dk2"/>
                </a:solidFill>
                <a:latin typeface="Calibri"/>
                <a:ea typeface="Calibri"/>
                <a:cs typeface="Calibri"/>
                <a:sym typeface="Calibri"/>
              </a:rPr>
              <a:t>Janine Fear</a:t>
            </a:r>
            <a:endParaRPr/>
          </a:p>
          <a:p>
            <a:pPr indent="0" lvl="0" marL="0" marR="0" rtl="0" algn="l">
              <a:lnSpc>
                <a:spcPct val="100000"/>
              </a:lnSpc>
              <a:spcBef>
                <a:spcPts val="0"/>
              </a:spcBef>
              <a:spcAft>
                <a:spcPts val="0"/>
              </a:spcAft>
              <a:buClr>
                <a:schemeClr val="dk2"/>
              </a:buClr>
              <a:buSzPct val="100000"/>
              <a:buFont typeface="Arial"/>
              <a:buNone/>
            </a:pPr>
            <a:r>
              <a:rPr b="0" lang="en-US" sz="1500">
                <a:solidFill>
                  <a:schemeClr val="dk2"/>
                </a:solidFill>
                <a:latin typeface="Calibri"/>
                <a:ea typeface="Calibri"/>
                <a:cs typeface="Calibri"/>
                <a:sym typeface="Calibri"/>
              </a:rPr>
              <a:t>Thin </a:t>
            </a:r>
            <a:r>
              <a:rPr b="0" i="0" lang="en-US" sz="1500" u="none" strike="noStrike">
                <a:solidFill>
                  <a:schemeClr val="dk2"/>
                </a:solidFill>
                <a:latin typeface="Calibri"/>
                <a:ea typeface="Calibri"/>
                <a:cs typeface="Calibri"/>
                <a:sym typeface="Calibri"/>
              </a:rPr>
              <a:t>Nguyet Luu</a:t>
            </a:r>
            <a:endParaRPr/>
          </a:p>
          <a:p>
            <a:pPr indent="0" lvl="0" marL="0" marR="0" rtl="0" algn="l">
              <a:lnSpc>
                <a:spcPct val="100000"/>
              </a:lnSpc>
              <a:spcBef>
                <a:spcPts val="0"/>
              </a:spcBef>
              <a:spcAft>
                <a:spcPts val="0"/>
              </a:spcAft>
              <a:buClr>
                <a:schemeClr val="dk2"/>
              </a:buClr>
              <a:buSzPct val="100000"/>
              <a:buFont typeface="Arial"/>
              <a:buNone/>
            </a:pPr>
            <a:r>
              <a:rPr b="0" lang="en-US" sz="1500">
                <a:solidFill>
                  <a:schemeClr val="dk2"/>
                </a:solidFill>
                <a:latin typeface="Calibri"/>
                <a:ea typeface="Calibri"/>
                <a:cs typeface="Calibri"/>
                <a:sym typeface="Calibri"/>
              </a:rPr>
              <a:t>Migena Tushe</a:t>
            </a:r>
            <a:endParaRPr/>
          </a:p>
          <a:p>
            <a:pPr indent="0" lvl="0" marL="0" marR="0" rtl="0" algn="l">
              <a:lnSpc>
                <a:spcPct val="100000"/>
              </a:lnSpc>
              <a:spcBef>
                <a:spcPts val="0"/>
              </a:spcBef>
              <a:spcAft>
                <a:spcPts val="0"/>
              </a:spcAft>
              <a:buClr>
                <a:schemeClr val="lt1"/>
              </a:buClr>
              <a:buSzPct val="100000"/>
              <a:buFont typeface="Arial"/>
              <a:buNone/>
            </a:pPr>
            <a:r>
              <a:t/>
            </a:r>
            <a:endParaRPr b="0" sz="1500">
              <a:solidFill>
                <a:schemeClr val="dk2"/>
              </a:solidFill>
              <a:latin typeface="Calibri"/>
              <a:ea typeface="Calibri"/>
              <a:cs typeface="Calibri"/>
              <a:sym typeface="Calibri"/>
            </a:endParaRPr>
          </a:p>
          <a:p>
            <a:pPr indent="0" lvl="0" marL="0" marR="0" rtl="0" algn="l">
              <a:lnSpc>
                <a:spcPct val="100000"/>
              </a:lnSpc>
              <a:spcBef>
                <a:spcPts val="0"/>
              </a:spcBef>
              <a:spcAft>
                <a:spcPts val="0"/>
              </a:spcAft>
              <a:buClr>
                <a:schemeClr val="dk2"/>
              </a:buClr>
              <a:buSzPct val="100000"/>
              <a:buFont typeface="Arial"/>
              <a:buNone/>
            </a:pPr>
            <a:r>
              <a:rPr b="0" lang="en-US" sz="1500" u="sng">
                <a:solidFill>
                  <a:schemeClr val="dk2"/>
                </a:solidFill>
                <a:latin typeface="Calibri"/>
                <a:ea typeface="Calibri"/>
                <a:cs typeface="Calibri"/>
                <a:sym typeface="Calibri"/>
              </a:rPr>
              <a:t>Beggs Group</a:t>
            </a:r>
            <a:endParaRPr/>
          </a:p>
          <a:p>
            <a:pPr indent="0" lvl="0" marL="0" marR="0" rtl="0" algn="l">
              <a:lnSpc>
                <a:spcPct val="100000"/>
              </a:lnSpc>
              <a:spcBef>
                <a:spcPts val="0"/>
              </a:spcBef>
              <a:spcAft>
                <a:spcPts val="0"/>
              </a:spcAft>
              <a:buClr>
                <a:schemeClr val="dk2"/>
              </a:buClr>
              <a:buSzPct val="100000"/>
              <a:buFont typeface="Arial"/>
              <a:buNone/>
            </a:pPr>
            <a:r>
              <a:rPr b="0" lang="en-US" sz="1500">
                <a:solidFill>
                  <a:schemeClr val="dk2"/>
                </a:solidFill>
                <a:latin typeface="Calibri"/>
                <a:ea typeface="Calibri"/>
                <a:cs typeface="Calibri"/>
                <a:sym typeface="Calibri"/>
              </a:rPr>
              <a:t>Elena Efstathiou</a:t>
            </a:r>
            <a:endParaRPr/>
          </a:p>
          <a:p>
            <a:pPr indent="0" lvl="0" marL="0" marR="0" rtl="0" algn="l">
              <a:lnSpc>
                <a:spcPct val="100000"/>
              </a:lnSpc>
              <a:spcBef>
                <a:spcPts val="0"/>
              </a:spcBef>
              <a:spcAft>
                <a:spcPts val="0"/>
              </a:spcAft>
              <a:buClr>
                <a:schemeClr val="dk2"/>
              </a:buClr>
              <a:buSzPct val="100000"/>
              <a:buFont typeface="Arial"/>
              <a:buNone/>
            </a:pPr>
            <a:r>
              <a:rPr b="0" lang="en-US" sz="1500">
                <a:solidFill>
                  <a:schemeClr val="dk2"/>
                </a:solidFill>
                <a:latin typeface="Calibri"/>
                <a:ea typeface="Calibri"/>
                <a:cs typeface="Calibri"/>
                <a:sym typeface="Calibri"/>
              </a:rPr>
              <a:t>Kaitlin Marley</a:t>
            </a:r>
            <a:endParaRPr/>
          </a:p>
          <a:p>
            <a:pPr indent="0" lvl="0" marL="0" marR="0" rtl="0" algn="l">
              <a:lnSpc>
                <a:spcPct val="100000"/>
              </a:lnSpc>
              <a:spcBef>
                <a:spcPts val="0"/>
              </a:spcBef>
              <a:spcAft>
                <a:spcPts val="0"/>
              </a:spcAft>
              <a:buClr>
                <a:schemeClr val="dk2"/>
              </a:buClr>
              <a:buSzPct val="100000"/>
              <a:buFont typeface="Arial"/>
              <a:buNone/>
            </a:pPr>
            <a:r>
              <a:rPr b="0" lang="en-US" sz="1500">
                <a:solidFill>
                  <a:schemeClr val="dk2"/>
                </a:solidFill>
                <a:latin typeface="Calibri"/>
                <a:ea typeface="Calibri"/>
                <a:cs typeface="Calibri"/>
                <a:sym typeface="Calibri"/>
              </a:rPr>
              <a:t>Luke Ames</a:t>
            </a:r>
            <a:endParaRPr/>
          </a:p>
          <a:p>
            <a:pPr indent="0" lvl="0" marL="0" marR="0" rtl="0" algn="l">
              <a:lnSpc>
                <a:spcPct val="100000"/>
              </a:lnSpc>
              <a:spcBef>
                <a:spcPts val="0"/>
              </a:spcBef>
              <a:spcAft>
                <a:spcPts val="0"/>
              </a:spcAft>
              <a:buClr>
                <a:schemeClr val="dk2"/>
              </a:buClr>
              <a:buSzPct val="100000"/>
              <a:buFont typeface="Arial"/>
              <a:buNone/>
            </a:pPr>
            <a:r>
              <a:rPr b="0" lang="en-US" sz="1500">
                <a:solidFill>
                  <a:schemeClr val="dk2"/>
                </a:solidFill>
                <a:latin typeface="Calibri"/>
                <a:ea typeface="Calibri"/>
                <a:cs typeface="Calibri"/>
                <a:sym typeface="Calibri"/>
              </a:rPr>
              <a:t>Nicholas Tovey</a:t>
            </a:r>
            <a:endParaRPr/>
          </a:p>
          <a:p>
            <a:pPr indent="0" lvl="0" marL="0" marR="0" rtl="0" algn="l">
              <a:lnSpc>
                <a:spcPct val="100000"/>
              </a:lnSpc>
              <a:spcBef>
                <a:spcPts val="0"/>
              </a:spcBef>
              <a:spcAft>
                <a:spcPts val="0"/>
              </a:spcAft>
              <a:buClr>
                <a:schemeClr val="lt1"/>
              </a:buClr>
              <a:buSzPct val="100000"/>
              <a:buFont typeface="Arial"/>
              <a:buNone/>
            </a:pPr>
            <a:r>
              <a:t/>
            </a:r>
            <a:endParaRPr b="0" sz="1500" u="sng">
              <a:solidFill>
                <a:schemeClr val="dk2"/>
              </a:solidFill>
              <a:latin typeface="Calibri"/>
              <a:ea typeface="Calibri"/>
              <a:cs typeface="Calibri"/>
              <a:sym typeface="Calibri"/>
            </a:endParaRPr>
          </a:p>
          <a:p>
            <a:pPr indent="0" lvl="0" marL="0" marR="0" rtl="0" algn="l">
              <a:lnSpc>
                <a:spcPct val="100000"/>
              </a:lnSpc>
              <a:spcBef>
                <a:spcPts val="0"/>
              </a:spcBef>
              <a:spcAft>
                <a:spcPts val="0"/>
              </a:spcAft>
              <a:buClr>
                <a:schemeClr val="dk2"/>
              </a:buClr>
              <a:buSzPct val="100000"/>
              <a:buFont typeface="Arial"/>
              <a:buNone/>
            </a:pPr>
            <a:r>
              <a:rPr b="0" lang="en-US" sz="1500" u="sng">
                <a:solidFill>
                  <a:schemeClr val="dk2"/>
                </a:solidFill>
                <a:latin typeface="Calibri"/>
                <a:ea typeface="Calibri"/>
                <a:cs typeface="Calibri"/>
                <a:sym typeface="Calibri"/>
              </a:rPr>
              <a:t>Asif Iqbal Group</a:t>
            </a:r>
            <a:endParaRPr/>
          </a:p>
          <a:p>
            <a:pPr indent="0" lvl="0" marL="0" marR="0" rtl="0" algn="l">
              <a:lnSpc>
                <a:spcPct val="100000"/>
              </a:lnSpc>
              <a:spcBef>
                <a:spcPts val="0"/>
              </a:spcBef>
              <a:spcAft>
                <a:spcPts val="0"/>
              </a:spcAft>
              <a:buClr>
                <a:schemeClr val="dk2"/>
              </a:buClr>
              <a:buSzPct val="100000"/>
              <a:buFont typeface="Arial"/>
              <a:buNone/>
            </a:pPr>
            <a:r>
              <a:rPr b="0" lang="en-US" sz="1500">
                <a:solidFill>
                  <a:schemeClr val="dk2"/>
                </a:solidFill>
                <a:latin typeface="Calibri"/>
                <a:ea typeface="Calibri"/>
                <a:cs typeface="Calibri"/>
                <a:sym typeface="Calibri"/>
              </a:rPr>
              <a:t>Jenefa Begum</a:t>
            </a:r>
            <a:endParaRPr/>
          </a:p>
          <a:p>
            <a:pPr indent="0" lvl="0" marL="0" marR="0" rtl="0" algn="l">
              <a:lnSpc>
                <a:spcPct val="100000"/>
              </a:lnSpc>
              <a:spcBef>
                <a:spcPts val="0"/>
              </a:spcBef>
              <a:spcAft>
                <a:spcPts val="0"/>
              </a:spcAft>
              <a:buClr>
                <a:schemeClr val="dk2"/>
              </a:buClr>
              <a:buSzPct val="100000"/>
              <a:buFont typeface="Arial"/>
              <a:buNone/>
            </a:pPr>
            <a:r>
              <a:rPr b="0" lang="en-US" sz="1500">
                <a:solidFill>
                  <a:schemeClr val="dk2"/>
                </a:solidFill>
                <a:latin typeface="Calibri"/>
                <a:ea typeface="Calibri"/>
                <a:cs typeface="Calibri"/>
                <a:sym typeface="Calibri"/>
              </a:rPr>
              <a:t>Areeba Fatima</a:t>
            </a:r>
            <a:endParaRPr/>
          </a:p>
          <a:p>
            <a:pPr indent="0" lvl="0" marL="0" marR="0" rtl="0" algn="l">
              <a:lnSpc>
                <a:spcPct val="100000"/>
              </a:lnSpc>
              <a:spcBef>
                <a:spcPts val="0"/>
              </a:spcBef>
              <a:spcAft>
                <a:spcPts val="0"/>
              </a:spcAft>
              <a:buClr>
                <a:schemeClr val="lt1"/>
              </a:buClr>
              <a:buSzPct val="100000"/>
              <a:buFont typeface="Arial"/>
              <a:buNone/>
            </a:pPr>
            <a:r>
              <a:t/>
            </a:r>
            <a:endParaRPr b="0" sz="1500">
              <a:solidFill>
                <a:schemeClr val="dk2"/>
              </a:solidFill>
              <a:latin typeface="Calibri"/>
              <a:ea typeface="Calibri"/>
              <a:cs typeface="Calibri"/>
              <a:sym typeface="Calibri"/>
            </a:endParaRPr>
          </a:p>
          <a:p>
            <a:pPr indent="0" lvl="0" marL="0" marR="0" rtl="0" algn="l">
              <a:lnSpc>
                <a:spcPct val="100000"/>
              </a:lnSpc>
              <a:spcBef>
                <a:spcPts val="0"/>
              </a:spcBef>
              <a:spcAft>
                <a:spcPts val="0"/>
              </a:spcAft>
              <a:buClr>
                <a:schemeClr val="dk2"/>
              </a:buClr>
              <a:buSzPct val="100000"/>
              <a:buFont typeface="Arial"/>
              <a:buNone/>
            </a:pPr>
            <a:r>
              <a:rPr b="0" lang="en-US" sz="1500" u="sng">
                <a:solidFill>
                  <a:schemeClr val="dk2"/>
                </a:solidFill>
                <a:latin typeface="Calibri"/>
                <a:ea typeface="Calibri"/>
                <a:cs typeface="Calibri"/>
                <a:sym typeface="Calibri"/>
              </a:rPr>
              <a:t>Clinical Research Facility</a:t>
            </a:r>
            <a:endParaRPr/>
          </a:p>
          <a:p>
            <a:pPr indent="0" lvl="0" marL="0" marR="0" rtl="0" algn="l">
              <a:lnSpc>
                <a:spcPct val="100000"/>
              </a:lnSpc>
              <a:spcBef>
                <a:spcPts val="0"/>
              </a:spcBef>
              <a:spcAft>
                <a:spcPts val="0"/>
              </a:spcAft>
              <a:buClr>
                <a:schemeClr val="dk2"/>
              </a:buClr>
              <a:buSzPct val="100000"/>
              <a:buFont typeface="Arial"/>
              <a:buNone/>
            </a:pPr>
            <a:r>
              <a:rPr b="0" lang="en-US" sz="1500">
                <a:solidFill>
                  <a:schemeClr val="dk2"/>
                </a:solidFill>
                <a:latin typeface="Calibri"/>
                <a:ea typeface="Calibri"/>
                <a:cs typeface="Calibri"/>
                <a:sym typeface="Calibri"/>
              </a:rPr>
              <a:t>Claire Brown</a:t>
            </a:r>
            <a:endParaRPr/>
          </a:p>
          <a:p>
            <a:pPr indent="0" lvl="0" marL="0" marR="0" rtl="0" algn="l">
              <a:lnSpc>
                <a:spcPct val="100000"/>
              </a:lnSpc>
              <a:spcBef>
                <a:spcPts val="0"/>
              </a:spcBef>
              <a:spcAft>
                <a:spcPts val="0"/>
              </a:spcAft>
              <a:buClr>
                <a:schemeClr val="dk2"/>
              </a:buClr>
              <a:buSzPct val="100000"/>
              <a:buFont typeface="Arial"/>
              <a:buNone/>
            </a:pPr>
            <a:r>
              <a:rPr b="0" lang="en-US" sz="1500">
                <a:solidFill>
                  <a:schemeClr val="dk2"/>
                </a:solidFill>
                <a:latin typeface="Calibri"/>
                <a:ea typeface="Calibri"/>
                <a:cs typeface="Calibri"/>
                <a:sym typeface="Calibri"/>
              </a:rPr>
              <a:t>Sibil Fernandez</a:t>
            </a:r>
            <a:endParaRPr/>
          </a:p>
          <a:p>
            <a:pPr indent="0" lvl="0" marL="0" marR="0" rtl="0" algn="l">
              <a:lnSpc>
                <a:spcPct val="100000"/>
              </a:lnSpc>
              <a:spcBef>
                <a:spcPts val="0"/>
              </a:spcBef>
              <a:spcAft>
                <a:spcPts val="0"/>
              </a:spcAft>
              <a:buClr>
                <a:schemeClr val="dk2"/>
              </a:buClr>
              <a:buSzPct val="100000"/>
              <a:buFont typeface="Arial"/>
              <a:buNone/>
            </a:pPr>
            <a:r>
              <a:rPr b="0" lang="en-US" sz="1500">
                <a:solidFill>
                  <a:schemeClr val="dk2"/>
                </a:solidFill>
                <a:latin typeface="Calibri"/>
                <a:ea typeface="Calibri"/>
                <a:cs typeface="Calibri"/>
                <a:sym typeface="Calibri"/>
              </a:rPr>
              <a:t>Alla Kistanova</a:t>
            </a:r>
            <a:endParaRPr/>
          </a:p>
          <a:p>
            <a:pPr indent="0" lvl="0" marL="0" marR="0" rtl="0" algn="l">
              <a:lnSpc>
                <a:spcPct val="100000"/>
              </a:lnSpc>
              <a:spcBef>
                <a:spcPts val="0"/>
              </a:spcBef>
              <a:spcAft>
                <a:spcPts val="0"/>
              </a:spcAft>
              <a:buClr>
                <a:schemeClr val="dk2"/>
              </a:buClr>
              <a:buSzPct val="100000"/>
              <a:buFont typeface="Arial"/>
              <a:buNone/>
            </a:pPr>
            <a:r>
              <a:rPr b="0" lang="en-US" sz="1500">
                <a:solidFill>
                  <a:schemeClr val="dk2"/>
                </a:solidFill>
                <a:latin typeface="Calibri"/>
                <a:ea typeface="Calibri"/>
                <a:cs typeface="Calibri"/>
                <a:sym typeface="Calibri"/>
              </a:rPr>
              <a:t>Catherine </a:t>
            </a:r>
            <a:endParaRPr/>
          </a:p>
          <a:p>
            <a:pPr indent="0" lvl="0" marL="0" marR="0" rtl="0" algn="l">
              <a:lnSpc>
                <a:spcPct val="100000"/>
              </a:lnSpc>
              <a:spcBef>
                <a:spcPts val="0"/>
              </a:spcBef>
              <a:spcAft>
                <a:spcPts val="0"/>
              </a:spcAft>
              <a:buClr>
                <a:schemeClr val="dk2"/>
              </a:buClr>
              <a:buSzPct val="100000"/>
              <a:buFont typeface="Arial"/>
              <a:buNone/>
            </a:pPr>
            <a:r>
              <a:rPr b="0" lang="en-US" sz="1500">
                <a:solidFill>
                  <a:schemeClr val="dk2"/>
                </a:solidFill>
                <a:latin typeface="Calibri"/>
                <a:ea typeface="Calibri"/>
                <a:cs typeface="Calibri"/>
                <a:sym typeface="Calibri"/>
              </a:rPr>
              <a:t>April An Berbo</a:t>
            </a:r>
            <a:endParaRPr/>
          </a:p>
          <a:p>
            <a:pPr indent="0" lvl="0" marL="0" marR="0" rtl="0" algn="l">
              <a:lnSpc>
                <a:spcPct val="100000"/>
              </a:lnSpc>
              <a:spcBef>
                <a:spcPts val="0"/>
              </a:spcBef>
              <a:spcAft>
                <a:spcPts val="0"/>
              </a:spcAft>
              <a:buClr>
                <a:schemeClr val="dk2"/>
              </a:buClr>
              <a:buSzPct val="100000"/>
              <a:buFont typeface="Arial"/>
              <a:buNone/>
            </a:pPr>
            <a:r>
              <a:rPr b="0" lang="en-US" sz="1500">
                <a:solidFill>
                  <a:schemeClr val="dk2"/>
                </a:solidFill>
                <a:latin typeface="Calibri"/>
                <a:ea typeface="Calibri"/>
                <a:cs typeface="Calibri"/>
                <a:sym typeface="Calibri"/>
              </a:rPr>
              <a:t>Cherie Nicholls</a:t>
            </a:r>
            <a:endParaRPr/>
          </a:p>
          <a:p>
            <a:pPr indent="0" lvl="0" marL="0" marR="0" rtl="0" algn="l">
              <a:lnSpc>
                <a:spcPct val="100000"/>
              </a:lnSpc>
              <a:spcBef>
                <a:spcPts val="0"/>
              </a:spcBef>
              <a:spcAft>
                <a:spcPts val="0"/>
              </a:spcAft>
              <a:buClr>
                <a:schemeClr val="dk2"/>
              </a:buClr>
              <a:buSzPct val="100000"/>
              <a:buFont typeface="Arial"/>
              <a:buNone/>
            </a:pPr>
            <a:r>
              <a:rPr b="0" lang="en-US" sz="1500">
                <a:solidFill>
                  <a:schemeClr val="dk2"/>
                </a:solidFill>
                <a:latin typeface="Calibri"/>
                <a:ea typeface="Calibri"/>
                <a:cs typeface="Calibri"/>
                <a:sym typeface="Calibri"/>
              </a:rPr>
              <a:t>Fiona Stead</a:t>
            </a:r>
            <a:endParaRPr/>
          </a:p>
          <a:p>
            <a:pPr indent="0" lvl="0" marL="0" marR="0" rtl="0" algn="l">
              <a:lnSpc>
                <a:spcPct val="100000"/>
              </a:lnSpc>
              <a:spcBef>
                <a:spcPts val="0"/>
              </a:spcBef>
              <a:spcAft>
                <a:spcPts val="0"/>
              </a:spcAft>
              <a:buClr>
                <a:schemeClr val="dk2"/>
              </a:buClr>
              <a:buSzPct val="100000"/>
              <a:buFont typeface="Arial"/>
              <a:buNone/>
            </a:pPr>
            <a:r>
              <a:rPr b="0" lang="en-US" sz="1500">
                <a:solidFill>
                  <a:schemeClr val="dk2"/>
                </a:solidFill>
                <a:latin typeface="Calibri"/>
                <a:ea typeface="Calibri"/>
                <a:cs typeface="Calibri"/>
                <a:sym typeface="Calibri"/>
              </a:rPr>
              <a:t>Theresa Brady</a:t>
            </a:r>
            <a:endParaRPr/>
          </a:p>
          <a:p>
            <a:pPr indent="0" lvl="0" marL="0" marR="0" rtl="0" algn="l">
              <a:lnSpc>
                <a:spcPct val="100000"/>
              </a:lnSpc>
              <a:spcBef>
                <a:spcPts val="0"/>
              </a:spcBef>
              <a:spcAft>
                <a:spcPts val="0"/>
              </a:spcAft>
              <a:buClr>
                <a:schemeClr val="dk2"/>
              </a:buClr>
              <a:buSzPct val="100000"/>
              <a:buFont typeface="Arial"/>
              <a:buNone/>
            </a:pPr>
            <a:r>
              <a:rPr b="0" lang="en-US" sz="1500">
                <a:solidFill>
                  <a:schemeClr val="dk2"/>
                </a:solidFill>
                <a:latin typeface="Calibri"/>
                <a:ea typeface="Calibri"/>
                <a:cs typeface="Calibri"/>
                <a:sym typeface="Calibri"/>
              </a:rPr>
              <a:t>Zoe Haygarth</a:t>
            </a:r>
            <a:endParaRPr/>
          </a:p>
          <a:p>
            <a:pPr indent="0" lvl="0" marL="0" marR="0" rtl="0" algn="l">
              <a:lnSpc>
                <a:spcPct val="120000"/>
              </a:lnSpc>
              <a:spcBef>
                <a:spcPts val="0"/>
              </a:spcBef>
              <a:spcAft>
                <a:spcPts val="0"/>
              </a:spcAft>
              <a:buClr>
                <a:schemeClr val="lt1"/>
              </a:buClr>
              <a:buSzPct val="100000"/>
              <a:buFont typeface="Arial"/>
              <a:buNone/>
            </a:pPr>
            <a:r>
              <a:t/>
            </a:r>
            <a:endParaRPr b="0" sz="1400">
              <a:solidFill>
                <a:schemeClr val="dk2"/>
              </a:solidFill>
              <a:latin typeface="Calibri"/>
              <a:ea typeface="Calibri"/>
              <a:cs typeface="Calibri"/>
              <a:sym typeface="Calibri"/>
            </a:endParaRPr>
          </a:p>
          <a:p>
            <a:pPr indent="0" lvl="0" marL="0" marR="0" rtl="0" algn="l">
              <a:lnSpc>
                <a:spcPct val="90000"/>
              </a:lnSpc>
              <a:spcBef>
                <a:spcPts val="1000"/>
              </a:spcBef>
              <a:spcAft>
                <a:spcPts val="0"/>
              </a:spcAft>
              <a:buClr>
                <a:schemeClr val="lt1"/>
              </a:buClr>
              <a:buSzPct val="100000"/>
              <a:buFont typeface="Arial"/>
              <a:buNone/>
            </a:pPr>
            <a:r>
              <a:t/>
            </a:r>
            <a:endParaRPr b="0" sz="1400">
              <a:solidFill>
                <a:schemeClr val="dk2"/>
              </a:solidFill>
              <a:latin typeface="Calibri"/>
              <a:ea typeface="Calibri"/>
              <a:cs typeface="Calibri"/>
              <a:sym typeface="Calibri"/>
            </a:endParaRPr>
          </a:p>
          <a:p>
            <a:pPr indent="0" lvl="0" marL="0" marR="0" rtl="0" algn="l">
              <a:lnSpc>
                <a:spcPct val="90000"/>
              </a:lnSpc>
              <a:spcBef>
                <a:spcPts val="1000"/>
              </a:spcBef>
              <a:spcAft>
                <a:spcPts val="0"/>
              </a:spcAft>
              <a:buClr>
                <a:schemeClr val="lt1"/>
              </a:buClr>
              <a:buSzPct val="100000"/>
              <a:buFont typeface="Arial"/>
              <a:buNone/>
            </a:pPr>
            <a:r>
              <a:t/>
            </a:r>
            <a:endParaRPr b="0" sz="1400">
              <a:solidFill>
                <a:schemeClr val="dk2"/>
              </a:solidFill>
              <a:latin typeface="Calibri"/>
              <a:ea typeface="Calibri"/>
              <a:cs typeface="Calibri"/>
              <a:sym typeface="Calibri"/>
            </a:endParaRPr>
          </a:p>
          <a:p>
            <a:pPr indent="0" lvl="0" marL="0" marR="0" rtl="0" algn="l">
              <a:lnSpc>
                <a:spcPct val="90000"/>
              </a:lnSpc>
              <a:spcBef>
                <a:spcPts val="1000"/>
              </a:spcBef>
              <a:spcAft>
                <a:spcPts val="0"/>
              </a:spcAft>
              <a:buClr>
                <a:schemeClr val="lt1"/>
              </a:buClr>
              <a:buSzPct val="100000"/>
              <a:buFont typeface="Arial"/>
              <a:buNone/>
            </a:pPr>
            <a:r>
              <a:t/>
            </a:r>
            <a:endParaRPr b="0" sz="1400">
              <a:solidFill>
                <a:schemeClr val="dk2"/>
              </a:solidFill>
              <a:latin typeface="Calibri"/>
              <a:ea typeface="Calibri"/>
              <a:cs typeface="Calibri"/>
              <a:sym typeface="Calibri"/>
            </a:endParaRPr>
          </a:p>
          <a:p>
            <a:pPr indent="0" lvl="0" marL="0" marR="0" rtl="0" algn="l">
              <a:lnSpc>
                <a:spcPct val="90000"/>
              </a:lnSpc>
              <a:spcBef>
                <a:spcPts val="1000"/>
              </a:spcBef>
              <a:spcAft>
                <a:spcPts val="0"/>
              </a:spcAft>
              <a:buClr>
                <a:schemeClr val="lt1"/>
              </a:buClr>
              <a:buSzPct val="100000"/>
              <a:buFont typeface="Arial"/>
              <a:buNone/>
            </a:pPr>
            <a:r>
              <a:t/>
            </a:r>
            <a:endParaRPr b="0" sz="1400">
              <a:solidFill>
                <a:schemeClr val="dk2"/>
              </a:solidFill>
              <a:latin typeface="Calibri"/>
              <a:ea typeface="Calibri"/>
              <a:cs typeface="Calibri"/>
              <a:sym typeface="Calibri"/>
            </a:endParaRPr>
          </a:p>
        </p:txBody>
      </p:sp>
      <p:sp>
        <p:nvSpPr>
          <p:cNvPr id="428" name="Google Shape;428;p20"/>
          <p:cNvSpPr txBox="1"/>
          <p:nvPr/>
        </p:nvSpPr>
        <p:spPr>
          <a:xfrm>
            <a:off x="4149132" y="1479582"/>
            <a:ext cx="1947178" cy="4714389"/>
          </a:xfrm>
          <a:prstGeom prst="rect">
            <a:avLst/>
          </a:prstGeom>
          <a:noFill/>
          <a:ln>
            <a:noFill/>
          </a:ln>
        </p:spPr>
        <p:txBody>
          <a:bodyPr anchorCtr="0" anchor="t" bIns="45700" lIns="91425" spcFirstLastPara="1" rIns="91425" wrap="square" tIns="45700">
            <a:normAutofit fontScale="92500" lnSpcReduction="10000"/>
          </a:bodyPr>
          <a:lstStyle/>
          <a:p>
            <a:pPr indent="0" lvl="0" marL="0" marR="0" rtl="0" algn="l">
              <a:lnSpc>
                <a:spcPct val="100000"/>
              </a:lnSpc>
              <a:spcBef>
                <a:spcPts val="0"/>
              </a:spcBef>
              <a:spcAft>
                <a:spcPts val="0"/>
              </a:spcAft>
              <a:buClr>
                <a:schemeClr val="dk2"/>
              </a:buClr>
              <a:buSzPct val="100000"/>
              <a:buFont typeface="Arial"/>
              <a:buNone/>
            </a:pPr>
            <a:r>
              <a:rPr b="0" lang="en-US" sz="1500" u="sng">
                <a:solidFill>
                  <a:schemeClr val="dk2"/>
                </a:solidFill>
                <a:latin typeface="Calibri"/>
                <a:ea typeface="Calibri"/>
                <a:cs typeface="Calibri"/>
                <a:sym typeface="Calibri"/>
              </a:rPr>
              <a:t>Co-investigators</a:t>
            </a:r>
            <a:endParaRPr/>
          </a:p>
          <a:p>
            <a:pPr indent="0" lvl="0" marL="0" marR="0" rtl="0" algn="l">
              <a:lnSpc>
                <a:spcPct val="100000"/>
              </a:lnSpc>
              <a:spcBef>
                <a:spcPts val="0"/>
              </a:spcBef>
              <a:spcAft>
                <a:spcPts val="0"/>
              </a:spcAft>
              <a:buClr>
                <a:schemeClr val="dk2"/>
              </a:buClr>
              <a:buSzPct val="100000"/>
              <a:buFont typeface="Arial"/>
              <a:buNone/>
            </a:pPr>
            <a:r>
              <a:rPr b="0" lang="en-US" sz="1500">
                <a:solidFill>
                  <a:schemeClr val="dk2"/>
                </a:solidFill>
                <a:latin typeface="Calibri"/>
                <a:ea typeface="Calibri"/>
                <a:cs typeface="Calibri"/>
                <a:sym typeface="Calibri"/>
              </a:rPr>
              <a:t>Dr Nabil Quraishi</a:t>
            </a:r>
            <a:endParaRPr/>
          </a:p>
          <a:p>
            <a:pPr indent="0" lvl="0" marL="0" marR="0" rtl="0" algn="l">
              <a:lnSpc>
                <a:spcPct val="100000"/>
              </a:lnSpc>
              <a:spcBef>
                <a:spcPts val="0"/>
              </a:spcBef>
              <a:spcAft>
                <a:spcPts val="0"/>
              </a:spcAft>
              <a:buClr>
                <a:schemeClr val="dk2"/>
              </a:buClr>
              <a:buSzPct val="100000"/>
              <a:buFont typeface="Arial"/>
              <a:buNone/>
            </a:pPr>
            <a:r>
              <a:rPr b="0" lang="en-US" sz="1500">
                <a:solidFill>
                  <a:schemeClr val="dk2"/>
                </a:solidFill>
                <a:latin typeface="Calibri"/>
                <a:ea typeface="Calibri"/>
                <a:cs typeface="Calibri"/>
                <a:sym typeface="Calibri"/>
              </a:rPr>
              <a:t>Prof Tariq Iqbal</a:t>
            </a:r>
            <a:endParaRPr/>
          </a:p>
          <a:p>
            <a:pPr indent="0" lvl="0" marL="0" marR="0" rtl="0" algn="l">
              <a:lnSpc>
                <a:spcPct val="100000"/>
              </a:lnSpc>
              <a:spcBef>
                <a:spcPts val="0"/>
              </a:spcBef>
              <a:spcAft>
                <a:spcPts val="0"/>
              </a:spcAft>
              <a:buClr>
                <a:schemeClr val="dk2"/>
              </a:buClr>
              <a:buSzPct val="100000"/>
              <a:buFont typeface="Arial"/>
              <a:buNone/>
            </a:pPr>
            <a:r>
              <a:rPr b="0" lang="en-US" sz="1500">
                <a:solidFill>
                  <a:schemeClr val="dk2"/>
                </a:solidFill>
                <a:latin typeface="Calibri"/>
                <a:ea typeface="Calibri"/>
                <a:cs typeface="Calibri"/>
                <a:sym typeface="Calibri"/>
              </a:rPr>
              <a:t>Prof Andrew Beggs</a:t>
            </a:r>
            <a:endParaRPr/>
          </a:p>
          <a:p>
            <a:pPr indent="0" lvl="0" marL="0" marR="0" rtl="0" algn="l">
              <a:lnSpc>
                <a:spcPct val="100000"/>
              </a:lnSpc>
              <a:spcBef>
                <a:spcPts val="0"/>
              </a:spcBef>
              <a:spcAft>
                <a:spcPts val="0"/>
              </a:spcAft>
              <a:buClr>
                <a:schemeClr val="dk2"/>
              </a:buClr>
              <a:buSzPct val="100000"/>
              <a:buFont typeface="Arial"/>
              <a:buNone/>
            </a:pPr>
            <a:r>
              <a:rPr b="0" lang="en-US" sz="1500">
                <a:solidFill>
                  <a:schemeClr val="dk2"/>
                </a:solidFill>
                <a:latin typeface="Calibri"/>
                <a:ea typeface="Calibri"/>
                <a:cs typeface="Calibri"/>
                <a:sym typeface="Calibri"/>
              </a:rPr>
              <a:t>Dr Rachel Cooney</a:t>
            </a:r>
            <a:endParaRPr/>
          </a:p>
          <a:p>
            <a:pPr indent="0" lvl="0" marL="0" marR="0" rtl="0" algn="l">
              <a:lnSpc>
                <a:spcPct val="100000"/>
              </a:lnSpc>
              <a:spcBef>
                <a:spcPts val="0"/>
              </a:spcBef>
              <a:spcAft>
                <a:spcPts val="0"/>
              </a:spcAft>
              <a:buClr>
                <a:schemeClr val="dk2"/>
              </a:buClr>
              <a:buSzPct val="100000"/>
              <a:buFont typeface="Arial"/>
              <a:buNone/>
            </a:pPr>
            <a:r>
              <a:rPr b="0" lang="en-US" sz="1500">
                <a:solidFill>
                  <a:schemeClr val="dk2"/>
                </a:solidFill>
                <a:latin typeface="Calibri"/>
                <a:ea typeface="Calibri"/>
                <a:cs typeface="Calibri"/>
                <a:sym typeface="Calibri"/>
              </a:rPr>
              <a:t>Prof Simon Gates</a:t>
            </a:r>
            <a:endParaRPr/>
          </a:p>
          <a:p>
            <a:pPr indent="0" lvl="0" marL="0" marR="0" rtl="0" algn="l">
              <a:lnSpc>
                <a:spcPct val="100000"/>
              </a:lnSpc>
              <a:spcBef>
                <a:spcPts val="0"/>
              </a:spcBef>
              <a:spcAft>
                <a:spcPts val="0"/>
              </a:spcAft>
              <a:buClr>
                <a:schemeClr val="dk2"/>
              </a:buClr>
              <a:buSzPct val="100000"/>
              <a:buFont typeface="Arial"/>
              <a:buNone/>
            </a:pPr>
            <a:r>
              <a:rPr b="0" lang="en-US" sz="1500">
                <a:solidFill>
                  <a:schemeClr val="dk2"/>
                </a:solidFill>
                <a:latin typeface="Calibri"/>
                <a:ea typeface="Calibri"/>
                <a:cs typeface="Calibri"/>
                <a:sym typeface="Calibri"/>
              </a:rPr>
              <a:t>Prof Christopher Quince</a:t>
            </a:r>
            <a:endParaRPr/>
          </a:p>
          <a:p>
            <a:pPr indent="0" lvl="0" marL="0" marR="0" rtl="0" algn="l">
              <a:lnSpc>
                <a:spcPct val="100000"/>
              </a:lnSpc>
              <a:spcBef>
                <a:spcPts val="0"/>
              </a:spcBef>
              <a:spcAft>
                <a:spcPts val="0"/>
              </a:spcAft>
              <a:buClr>
                <a:schemeClr val="dk2"/>
              </a:buClr>
              <a:buSzPct val="100000"/>
              <a:buFont typeface="Arial"/>
              <a:buNone/>
            </a:pPr>
            <a:r>
              <a:rPr b="0" lang="en-US" sz="1500">
                <a:solidFill>
                  <a:schemeClr val="dk2"/>
                </a:solidFill>
                <a:latin typeface="Calibri"/>
                <a:ea typeface="Calibri"/>
                <a:cs typeface="Calibri"/>
                <a:sym typeface="Calibri"/>
              </a:rPr>
              <a:t>Dr Benjamin Mullish</a:t>
            </a:r>
            <a:endParaRPr b="0" sz="1500">
              <a:solidFill>
                <a:schemeClr val="dk2"/>
              </a:solidFill>
              <a:latin typeface="Calibri"/>
              <a:ea typeface="Calibri"/>
              <a:cs typeface="Calibri"/>
              <a:sym typeface="Calibri"/>
            </a:endParaRPr>
          </a:p>
          <a:p>
            <a:pPr indent="0" lvl="0" marL="0" marR="0" rtl="0" algn="l">
              <a:lnSpc>
                <a:spcPct val="100000"/>
              </a:lnSpc>
              <a:spcBef>
                <a:spcPts val="0"/>
              </a:spcBef>
              <a:spcAft>
                <a:spcPts val="0"/>
              </a:spcAft>
              <a:buClr>
                <a:schemeClr val="dk2"/>
              </a:buClr>
              <a:buSzPct val="100000"/>
              <a:buFont typeface="Arial"/>
              <a:buNone/>
            </a:pPr>
            <a:r>
              <a:rPr b="0" lang="en-US" sz="1500">
                <a:solidFill>
                  <a:schemeClr val="dk2"/>
                </a:solidFill>
                <a:latin typeface="Calibri"/>
                <a:ea typeface="Calibri"/>
                <a:cs typeface="Calibri"/>
                <a:sym typeface="Calibri"/>
              </a:rPr>
              <a:t>Prof Ailsa Hart</a:t>
            </a:r>
            <a:endParaRPr/>
          </a:p>
          <a:p>
            <a:pPr indent="0" lvl="0" marL="0" marR="0" rtl="0" algn="l">
              <a:lnSpc>
                <a:spcPct val="100000"/>
              </a:lnSpc>
              <a:spcBef>
                <a:spcPts val="0"/>
              </a:spcBef>
              <a:spcAft>
                <a:spcPts val="0"/>
              </a:spcAft>
              <a:buClr>
                <a:schemeClr val="dk2"/>
              </a:buClr>
              <a:buSzPct val="100000"/>
              <a:buFont typeface="Arial"/>
              <a:buNone/>
            </a:pPr>
            <a:r>
              <a:rPr b="0" lang="en-US" sz="1500">
                <a:solidFill>
                  <a:schemeClr val="dk2"/>
                </a:solidFill>
                <a:latin typeface="Calibri"/>
                <a:ea typeface="Calibri"/>
                <a:cs typeface="Calibri"/>
                <a:sym typeface="Calibri"/>
              </a:rPr>
              <a:t>Dr Laith Rubaiy</a:t>
            </a:r>
            <a:endParaRPr b="0" sz="1500">
              <a:solidFill>
                <a:schemeClr val="dk2"/>
              </a:solidFill>
              <a:latin typeface="Calibri"/>
              <a:ea typeface="Calibri"/>
              <a:cs typeface="Calibri"/>
              <a:sym typeface="Calibri"/>
            </a:endParaRPr>
          </a:p>
          <a:p>
            <a:pPr indent="0" lvl="0" marL="0" marR="0" rtl="0" algn="l">
              <a:lnSpc>
                <a:spcPct val="100000"/>
              </a:lnSpc>
              <a:spcBef>
                <a:spcPts val="0"/>
              </a:spcBef>
              <a:spcAft>
                <a:spcPts val="0"/>
              </a:spcAft>
              <a:buClr>
                <a:schemeClr val="dk2"/>
              </a:buClr>
              <a:buSzPct val="100000"/>
              <a:buFont typeface="Arial"/>
              <a:buNone/>
            </a:pPr>
            <a:r>
              <a:rPr b="0" lang="en-US" sz="1500">
                <a:solidFill>
                  <a:schemeClr val="dk2"/>
                </a:solidFill>
                <a:latin typeface="Calibri"/>
                <a:ea typeface="Calibri"/>
                <a:cs typeface="Calibri"/>
                <a:sym typeface="Calibri"/>
              </a:rPr>
              <a:t>Prof Douglas Thorburn</a:t>
            </a:r>
            <a:endParaRPr/>
          </a:p>
          <a:p>
            <a:pPr indent="0" lvl="0" marL="0" marR="0" rtl="0" algn="l">
              <a:lnSpc>
                <a:spcPct val="100000"/>
              </a:lnSpc>
              <a:spcBef>
                <a:spcPts val="0"/>
              </a:spcBef>
              <a:spcAft>
                <a:spcPts val="0"/>
              </a:spcAft>
              <a:buClr>
                <a:schemeClr val="dk2"/>
              </a:buClr>
              <a:buSzPct val="100000"/>
              <a:buFont typeface="Arial"/>
              <a:buNone/>
            </a:pPr>
            <a:r>
              <a:rPr b="0" lang="en-US" sz="1500">
                <a:solidFill>
                  <a:schemeClr val="dk2"/>
                </a:solidFill>
                <a:latin typeface="Calibri"/>
                <a:ea typeface="Calibri"/>
                <a:cs typeface="Calibri"/>
                <a:sym typeface="Calibri"/>
              </a:rPr>
              <a:t>Martine Walmseley</a:t>
            </a:r>
            <a:endParaRPr b="0" sz="1500">
              <a:solidFill>
                <a:schemeClr val="dk2"/>
              </a:solidFill>
              <a:latin typeface="Calibri"/>
              <a:ea typeface="Calibri"/>
              <a:cs typeface="Calibri"/>
              <a:sym typeface="Calibri"/>
            </a:endParaRPr>
          </a:p>
          <a:p>
            <a:pPr indent="0" lvl="0" marL="0" marR="0" rtl="0" algn="l">
              <a:lnSpc>
                <a:spcPct val="100000"/>
              </a:lnSpc>
              <a:spcBef>
                <a:spcPts val="0"/>
              </a:spcBef>
              <a:spcAft>
                <a:spcPts val="0"/>
              </a:spcAft>
              <a:buClr>
                <a:schemeClr val="lt1"/>
              </a:buClr>
              <a:buSzPct val="100000"/>
              <a:buFont typeface="Arial"/>
              <a:buNone/>
            </a:pPr>
            <a:r>
              <a:t/>
            </a:r>
            <a:endParaRPr b="0" sz="1500">
              <a:solidFill>
                <a:schemeClr val="dk2"/>
              </a:solidFill>
              <a:latin typeface="Calibri"/>
              <a:ea typeface="Calibri"/>
              <a:cs typeface="Calibri"/>
              <a:sym typeface="Calibri"/>
            </a:endParaRPr>
          </a:p>
          <a:p>
            <a:pPr indent="0" lvl="0" marL="0" marR="0" rtl="0" algn="l">
              <a:lnSpc>
                <a:spcPct val="100000"/>
              </a:lnSpc>
              <a:spcBef>
                <a:spcPts val="0"/>
              </a:spcBef>
              <a:spcAft>
                <a:spcPts val="0"/>
              </a:spcAft>
              <a:buClr>
                <a:schemeClr val="dk2"/>
              </a:buClr>
              <a:buSzPct val="100000"/>
              <a:buFont typeface="Arial"/>
              <a:buNone/>
            </a:pPr>
            <a:r>
              <a:rPr b="0" lang="en-US" sz="1500" u="sng">
                <a:solidFill>
                  <a:schemeClr val="dk2"/>
                </a:solidFill>
                <a:latin typeface="Calibri"/>
                <a:ea typeface="Calibri"/>
                <a:cs typeface="Calibri"/>
                <a:sym typeface="Calibri"/>
              </a:rPr>
              <a:t>Endoscopists</a:t>
            </a:r>
            <a:endParaRPr/>
          </a:p>
          <a:p>
            <a:pPr indent="0" lvl="0" marL="0" marR="0" rtl="0" algn="l">
              <a:lnSpc>
                <a:spcPct val="100000"/>
              </a:lnSpc>
              <a:spcBef>
                <a:spcPts val="0"/>
              </a:spcBef>
              <a:spcAft>
                <a:spcPts val="0"/>
              </a:spcAft>
              <a:buClr>
                <a:schemeClr val="dk2"/>
              </a:buClr>
              <a:buSzPct val="100000"/>
              <a:buFont typeface="Arial"/>
              <a:buNone/>
            </a:pPr>
            <a:r>
              <a:rPr b="0" lang="en-US" sz="1500">
                <a:solidFill>
                  <a:schemeClr val="dk2"/>
                </a:solidFill>
                <a:latin typeface="Calibri"/>
                <a:ea typeface="Calibri"/>
                <a:cs typeface="Calibri"/>
                <a:sym typeface="Calibri"/>
              </a:rPr>
              <a:t>Dr Naveen Sharma</a:t>
            </a:r>
            <a:endParaRPr/>
          </a:p>
          <a:p>
            <a:pPr indent="0" lvl="0" marL="0" marR="0" rtl="0" algn="l">
              <a:lnSpc>
                <a:spcPct val="100000"/>
              </a:lnSpc>
              <a:spcBef>
                <a:spcPts val="0"/>
              </a:spcBef>
              <a:spcAft>
                <a:spcPts val="0"/>
              </a:spcAft>
              <a:buClr>
                <a:schemeClr val="dk2"/>
              </a:buClr>
              <a:buSzPct val="100000"/>
              <a:buFont typeface="Arial"/>
              <a:buNone/>
            </a:pPr>
            <a:r>
              <a:rPr b="0" lang="en-US" sz="1500">
                <a:solidFill>
                  <a:schemeClr val="dk2"/>
                </a:solidFill>
                <a:latin typeface="Calibri"/>
                <a:ea typeface="Calibri"/>
                <a:cs typeface="Calibri"/>
                <a:sym typeface="Calibri"/>
              </a:rPr>
              <a:t>Dr Karl Hazel</a:t>
            </a:r>
            <a:endParaRPr/>
          </a:p>
          <a:p>
            <a:pPr indent="0" lvl="0" marL="0" marR="0" rtl="0" algn="l">
              <a:lnSpc>
                <a:spcPct val="100000"/>
              </a:lnSpc>
              <a:spcBef>
                <a:spcPts val="0"/>
              </a:spcBef>
              <a:spcAft>
                <a:spcPts val="0"/>
              </a:spcAft>
              <a:buClr>
                <a:schemeClr val="dk2"/>
              </a:buClr>
              <a:buSzPct val="100000"/>
              <a:buFont typeface="Arial"/>
              <a:buNone/>
            </a:pPr>
            <a:r>
              <a:rPr b="0" lang="en-US" sz="1500">
                <a:solidFill>
                  <a:schemeClr val="dk2"/>
                </a:solidFill>
                <a:latin typeface="Calibri"/>
                <a:ea typeface="Calibri"/>
                <a:cs typeface="Calibri"/>
                <a:sym typeface="Calibri"/>
              </a:rPr>
              <a:t>Dr Peter Rimmer</a:t>
            </a:r>
            <a:endParaRPr/>
          </a:p>
          <a:p>
            <a:pPr indent="0" lvl="0" marL="0" marR="0" rtl="0" algn="l">
              <a:lnSpc>
                <a:spcPct val="100000"/>
              </a:lnSpc>
              <a:spcBef>
                <a:spcPts val="0"/>
              </a:spcBef>
              <a:spcAft>
                <a:spcPts val="0"/>
              </a:spcAft>
              <a:buClr>
                <a:schemeClr val="dk2"/>
              </a:buClr>
              <a:buSzPct val="100000"/>
              <a:buFont typeface="Arial"/>
              <a:buNone/>
            </a:pPr>
            <a:r>
              <a:rPr b="0" lang="en-US" sz="1500">
                <a:solidFill>
                  <a:schemeClr val="dk2"/>
                </a:solidFill>
                <a:latin typeface="Calibri"/>
                <a:ea typeface="Calibri"/>
                <a:cs typeface="Calibri"/>
                <a:sym typeface="Calibri"/>
              </a:rPr>
              <a:t>Dr Ayman Bannaga</a:t>
            </a:r>
            <a:endParaRPr/>
          </a:p>
          <a:p>
            <a:pPr indent="0" lvl="0" marL="0" marR="0" rtl="0" algn="l">
              <a:lnSpc>
                <a:spcPct val="100000"/>
              </a:lnSpc>
              <a:spcBef>
                <a:spcPts val="0"/>
              </a:spcBef>
              <a:spcAft>
                <a:spcPts val="0"/>
              </a:spcAft>
              <a:buClr>
                <a:schemeClr val="dk2"/>
              </a:buClr>
              <a:buSzPct val="100000"/>
              <a:buFont typeface="Arial"/>
              <a:buNone/>
            </a:pPr>
            <a:r>
              <a:rPr b="0" lang="en-US" sz="1500">
                <a:solidFill>
                  <a:schemeClr val="dk2"/>
                </a:solidFill>
                <a:latin typeface="Calibri"/>
                <a:ea typeface="Calibri"/>
                <a:cs typeface="Calibri"/>
                <a:sym typeface="Calibri"/>
              </a:rPr>
              <a:t>Dr Veiorelia Stoica</a:t>
            </a:r>
            <a:endParaRPr/>
          </a:p>
          <a:p>
            <a:pPr indent="0" lvl="0" marL="0" marR="0" rtl="0" algn="l">
              <a:lnSpc>
                <a:spcPct val="100000"/>
              </a:lnSpc>
              <a:spcBef>
                <a:spcPts val="0"/>
              </a:spcBef>
              <a:spcAft>
                <a:spcPts val="0"/>
              </a:spcAft>
              <a:buClr>
                <a:schemeClr val="lt1"/>
              </a:buClr>
              <a:buSzPct val="100000"/>
              <a:buFont typeface="Arial"/>
              <a:buNone/>
            </a:pPr>
            <a:r>
              <a:t/>
            </a:r>
            <a:endParaRPr b="0" sz="1500">
              <a:solidFill>
                <a:schemeClr val="dk2"/>
              </a:solidFill>
              <a:latin typeface="Calibri"/>
              <a:ea typeface="Calibri"/>
              <a:cs typeface="Calibri"/>
              <a:sym typeface="Calibri"/>
            </a:endParaRPr>
          </a:p>
          <a:p>
            <a:pPr indent="0" lvl="0" marL="0" marR="0" rtl="0" algn="l">
              <a:lnSpc>
                <a:spcPct val="100000"/>
              </a:lnSpc>
              <a:spcBef>
                <a:spcPts val="0"/>
              </a:spcBef>
              <a:spcAft>
                <a:spcPts val="0"/>
              </a:spcAft>
              <a:buClr>
                <a:schemeClr val="dk2"/>
              </a:buClr>
              <a:buSzPct val="100000"/>
              <a:buFont typeface="Arial"/>
              <a:buNone/>
            </a:pPr>
            <a:r>
              <a:rPr b="0" lang="en-US" sz="1500" u="sng">
                <a:solidFill>
                  <a:schemeClr val="dk2"/>
                </a:solidFill>
                <a:latin typeface="Calibri"/>
                <a:ea typeface="Calibri"/>
                <a:cs typeface="Calibri"/>
                <a:sym typeface="Calibri"/>
              </a:rPr>
              <a:t>Yaqrit Ltd</a:t>
            </a:r>
            <a:endParaRPr/>
          </a:p>
          <a:p>
            <a:pPr indent="0" lvl="0" marL="0" marR="0" rtl="0" algn="l">
              <a:lnSpc>
                <a:spcPct val="100000"/>
              </a:lnSpc>
              <a:spcBef>
                <a:spcPts val="0"/>
              </a:spcBef>
              <a:spcAft>
                <a:spcPts val="0"/>
              </a:spcAft>
              <a:buClr>
                <a:schemeClr val="dk2"/>
              </a:buClr>
              <a:buSzPct val="100000"/>
              <a:buFont typeface="Arial"/>
              <a:buNone/>
            </a:pPr>
            <a:r>
              <a:rPr b="0" lang="en-US" sz="1500">
                <a:solidFill>
                  <a:schemeClr val="dk2"/>
                </a:solidFill>
                <a:latin typeface="Calibri"/>
                <a:ea typeface="Calibri"/>
                <a:cs typeface="Calibri"/>
                <a:sym typeface="Calibri"/>
              </a:rPr>
              <a:t>Carrie Morgan</a:t>
            </a:r>
            <a:endParaRPr/>
          </a:p>
          <a:p>
            <a:pPr indent="0" lvl="0" marL="0" marR="0" rtl="0" algn="l">
              <a:lnSpc>
                <a:spcPct val="100000"/>
              </a:lnSpc>
              <a:spcBef>
                <a:spcPts val="0"/>
              </a:spcBef>
              <a:spcAft>
                <a:spcPts val="0"/>
              </a:spcAft>
              <a:buClr>
                <a:schemeClr val="dk2"/>
              </a:buClr>
              <a:buSzPct val="100000"/>
              <a:buFont typeface="Arial"/>
              <a:buNone/>
            </a:pPr>
            <a:r>
              <a:rPr b="0" lang="en-US" sz="1500">
                <a:solidFill>
                  <a:schemeClr val="dk2"/>
                </a:solidFill>
                <a:latin typeface="Calibri"/>
                <a:ea typeface="Calibri"/>
                <a:cs typeface="Calibri"/>
                <a:sym typeface="Calibri"/>
              </a:rPr>
              <a:t>Prof Rajiv Jalan</a:t>
            </a:r>
            <a:endParaRPr/>
          </a:p>
          <a:p>
            <a:pPr indent="0" lvl="0" marL="0" marR="0" rtl="0" algn="l">
              <a:lnSpc>
                <a:spcPct val="100000"/>
              </a:lnSpc>
              <a:spcBef>
                <a:spcPts val="0"/>
              </a:spcBef>
              <a:spcAft>
                <a:spcPts val="0"/>
              </a:spcAft>
              <a:buClr>
                <a:schemeClr val="dk2"/>
              </a:buClr>
              <a:buSzPct val="100000"/>
              <a:buFont typeface="Arial"/>
              <a:buNone/>
            </a:pPr>
            <a:r>
              <a:rPr b="0" lang="en-US" sz="1500">
                <a:solidFill>
                  <a:schemeClr val="dk2"/>
                </a:solidFill>
                <a:latin typeface="Calibri"/>
                <a:ea typeface="Calibri"/>
                <a:cs typeface="Calibri"/>
                <a:sym typeface="Calibri"/>
              </a:rPr>
              <a:t>Michal Kowalski</a:t>
            </a:r>
            <a:endParaRPr/>
          </a:p>
          <a:p>
            <a:pPr indent="0" lvl="0" marL="0" marR="0" rtl="0" algn="l">
              <a:lnSpc>
                <a:spcPct val="100000"/>
              </a:lnSpc>
              <a:spcBef>
                <a:spcPts val="0"/>
              </a:spcBef>
              <a:spcAft>
                <a:spcPts val="0"/>
              </a:spcAft>
              <a:buClr>
                <a:schemeClr val="lt1"/>
              </a:buClr>
              <a:buSzPct val="100000"/>
              <a:buFont typeface="Arial"/>
              <a:buNone/>
            </a:pPr>
            <a:r>
              <a:t/>
            </a:r>
            <a:endParaRPr b="0" sz="1400">
              <a:solidFill>
                <a:schemeClr val="dk2"/>
              </a:solidFill>
              <a:latin typeface="Calibri"/>
              <a:ea typeface="Calibri"/>
              <a:cs typeface="Calibri"/>
              <a:sym typeface="Calibri"/>
            </a:endParaRPr>
          </a:p>
        </p:txBody>
      </p:sp>
      <p:pic>
        <p:nvPicPr>
          <p:cNvPr id="429" name="Google Shape;429;p20"/>
          <p:cNvPicPr preferRelativeResize="0"/>
          <p:nvPr/>
        </p:nvPicPr>
        <p:blipFill rotWithShape="1">
          <a:blip r:embed="rId3">
            <a:alphaModFix/>
          </a:blip>
          <a:srcRect b="26946" l="9240" r="13351" t="19399"/>
          <a:stretch/>
        </p:blipFill>
        <p:spPr>
          <a:xfrm>
            <a:off x="6438678" y="2236182"/>
            <a:ext cx="2095375" cy="728999"/>
          </a:xfrm>
          <a:prstGeom prst="rect">
            <a:avLst/>
          </a:prstGeom>
          <a:noFill/>
          <a:ln>
            <a:noFill/>
          </a:ln>
        </p:spPr>
      </p:pic>
      <p:pic>
        <p:nvPicPr>
          <p:cNvPr id="430" name="Google Shape;430;p20"/>
          <p:cNvPicPr preferRelativeResize="0"/>
          <p:nvPr/>
        </p:nvPicPr>
        <p:blipFill rotWithShape="1">
          <a:blip r:embed="rId4">
            <a:alphaModFix/>
          </a:blip>
          <a:srcRect b="0" l="0" r="0" t="0"/>
          <a:stretch/>
        </p:blipFill>
        <p:spPr>
          <a:xfrm>
            <a:off x="6583828" y="3060450"/>
            <a:ext cx="1805076" cy="943394"/>
          </a:xfrm>
          <a:prstGeom prst="rect">
            <a:avLst/>
          </a:prstGeom>
          <a:noFill/>
          <a:ln>
            <a:noFill/>
          </a:ln>
        </p:spPr>
      </p:pic>
      <p:pic>
        <p:nvPicPr>
          <p:cNvPr id="431" name="Google Shape;431;p20"/>
          <p:cNvPicPr preferRelativeResize="0"/>
          <p:nvPr/>
        </p:nvPicPr>
        <p:blipFill rotWithShape="1">
          <a:blip r:embed="rId5">
            <a:alphaModFix/>
          </a:blip>
          <a:srcRect b="-5054" l="0" r="35194" t="0"/>
          <a:stretch/>
        </p:blipFill>
        <p:spPr>
          <a:xfrm>
            <a:off x="5828732" y="1617674"/>
            <a:ext cx="3205429" cy="538121"/>
          </a:xfrm>
          <a:prstGeom prst="rect">
            <a:avLst/>
          </a:prstGeom>
          <a:noFill/>
          <a:ln>
            <a:noFill/>
          </a:ln>
        </p:spPr>
      </p:pic>
      <p:pic>
        <p:nvPicPr>
          <p:cNvPr id="432" name="Google Shape;432;p20"/>
          <p:cNvPicPr preferRelativeResize="0"/>
          <p:nvPr/>
        </p:nvPicPr>
        <p:blipFill rotWithShape="1">
          <a:blip r:embed="rId5">
            <a:alphaModFix/>
          </a:blip>
          <a:srcRect b="0" l="65663" r="0" t="-7308"/>
          <a:stretch/>
        </p:blipFill>
        <p:spPr>
          <a:xfrm>
            <a:off x="6168340" y="780603"/>
            <a:ext cx="2373085" cy="768025"/>
          </a:xfrm>
          <a:prstGeom prst="rect">
            <a:avLst/>
          </a:prstGeom>
          <a:noFill/>
          <a:ln>
            <a:noFill/>
          </a:ln>
        </p:spPr>
      </p:pic>
      <p:pic>
        <p:nvPicPr>
          <p:cNvPr id="433" name="Google Shape;433;p20"/>
          <p:cNvPicPr preferRelativeResize="0"/>
          <p:nvPr/>
        </p:nvPicPr>
        <p:blipFill rotWithShape="1">
          <a:blip r:embed="rId6">
            <a:alphaModFix/>
          </a:blip>
          <a:srcRect b="16570" l="0" r="0" t="36329"/>
          <a:stretch/>
        </p:blipFill>
        <p:spPr>
          <a:xfrm>
            <a:off x="5938571" y="4099113"/>
            <a:ext cx="3095590" cy="728999"/>
          </a:xfrm>
          <a:prstGeom prst="rect">
            <a:avLst/>
          </a:prstGeom>
          <a:noFill/>
          <a:ln>
            <a:noFill/>
          </a:ln>
        </p:spPr>
      </p:pic>
      <p:pic>
        <p:nvPicPr>
          <p:cNvPr id="434" name="Google Shape;434;p20"/>
          <p:cNvPicPr preferRelativeResize="0"/>
          <p:nvPr/>
        </p:nvPicPr>
        <p:blipFill rotWithShape="1">
          <a:blip r:embed="rId7">
            <a:alphaModFix/>
          </a:blip>
          <a:srcRect b="34401" l="0" r="0" t="30431"/>
          <a:stretch/>
        </p:blipFill>
        <p:spPr>
          <a:xfrm>
            <a:off x="6469283" y="4908499"/>
            <a:ext cx="2143125" cy="753681"/>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9" name="Shape 439"/>
        <p:cNvGrpSpPr/>
        <p:nvPr/>
      </p:nvGrpSpPr>
      <p:grpSpPr>
        <a:xfrm>
          <a:off x="0" y="0"/>
          <a:ext cx="0" cy="0"/>
          <a:chOff x="0" y="0"/>
          <a:chExt cx="0" cy="0"/>
        </a:xfrm>
      </p:grpSpPr>
      <p:sp>
        <p:nvSpPr>
          <p:cNvPr id="440" name="Google Shape;440;p21"/>
          <p:cNvSpPr txBox="1"/>
          <p:nvPr>
            <p:ph type="title"/>
          </p:nvPr>
        </p:nvSpPr>
        <p:spPr>
          <a:xfrm>
            <a:off x="395536" y="126519"/>
            <a:ext cx="7772400" cy="1143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latin typeface="Georgia"/>
                <a:ea typeface="Georgia"/>
                <a:cs typeface="Georgia"/>
                <a:sym typeface="Georgia"/>
              </a:rPr>
              <a:t>PSC and IBD</a:t>
            </a:r>
            <a:endParaRPr/>
          </a:p>
        </p:txBody>
      </p:sp>
      <p:pic>
        <p:nvPicPr>
          <p:cNvPr id="441" name="Google Shape;441;p21"/>
          <p:cNvPicPr preferRelativeResize="0"/>
          <p:nvPr/>
        </p:nvPicPr>
        <p:blipFill rotWithShape="1">
          <a:blip r:embed="rId3">
            <a:alphaModFix/>
          </a:blip>
          <a:srcRect b="0" l="0" r="0" t="0"/>
          <a:stretch/>
        </p:blipFill>
        <p:spPr>
          <a:xfrm>
            <a:off x="2699792" y="1484784"/>
            <a:ext cx="3496741" cy="4684007"/>
          </a:xfrm>
          <a:prstGeom prst="rect">
            <a:avLst/>
          </a:prstGeom>
          <a:noFill/>
          <a:ln>
            <a:noFill/>
          </a:ln>
        </p:spPr>
      </p:pic>
      <p:sp>
        <p:nvSpPr>
          <p:cNvPr id="442" name="Google Shape;442;p21"/>
          <p:cNvSpPr/>
          <p:nvPr/>
        </p:nvSpPr>
        <p:spPr>
          <a:xfrm>
            <a:off x="3059832" y="1243183"/>
            <a:ext cx="2232248" cy="2160240"/>
          </a:xfrm>
          <a:prstGeom prst="ellipse">
            <a:avLst/>
          </a:prstGeom>
          <a:noFill/>
          <a:ln cap="flat" cmpd="sng" w="57150">
            <a:solidFill>
              <a:srgbClr val="3F3F3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2800"/>
              <a:buFont typeface="Arial"/>
              <a:buNone/>
            </a:pPr>
            <a:r>
              <a:t/>
            </a:r>
            <a:endParaRPr b="1" i="0" sz="2800" u="none" cap="none" strike="noStrike">
              <a:solidFill>
                <a:schemeClr val="lt1"/>
              </a:solidFill>
              <a:latin typeface="Arial"/>
              <a:ea typeface="Arial"/>
              <a:cs typeface="Arial"/>
              <a:sym typeface="Arial"/>
            </a:endParaRPr>
          </a:p>
        </p:txBody>
      </p:sp>
      <p:sp>
        <p:nvSpPr>
          <p:cNvPr id="443" name="Google Shape;443;p21"/>
          <p:cNvSpPr/>
          <p:nvPr/>
        </p:nvSpPr>
        <p:spPr>
          <a:xfrm>
            <a:off x="3239852" y="2794506"/>
            <a:ext cx="2664296" cy="2578710"/>
          </a:xfrm>
          <a:prstGeom prst="ellipse">
            <a:avLst/>
          </a:prstGeom>
          <a:noFill/>
          <a:ln cap="flat" cmpd="sng" w="57150">
            <a:solidFill>
              <a:srgbClr val="3F3F3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2800"/>
              <a:buFont typeface="Arial"/>
              <a:buNone/>
            </a:pPr>
            <a:r>
              <a:t/>
            </a:r>
            <a:endParaRPr b="1" i="0" sz="2800" u="none" cap="none" strike="noStrike">
              <a:solidFill>
                <a:schemeClr val="lt1"/>
              </a:solidFill>
              <a:latin typeface="Arial"/>
              <a:ea typeface="Arial"/>
              <a:cs typeface="Arial"/>
              <a:sym typeface="Arial"/>
            </a:endParaRPr>
          </a:p>
        </p:txBody>
      </p:sp>
      <p:sp>
        <p:nvSpPr>
          <p:cNvPr id="444" name="Google Shape;444;p21"/>
          <p:cNvSpPr/>
          <p:nvPr/>
        </p:nvSpPr>
        <p:spPr>
          <a:xfrm rot="760651">
            <a:off x="5020157" y="1988690"/>
            <a:ext cx="1248006" cy="1538138"/>
          </a:xfrm>
          <a:custGeom>
            <a:rect b="b" l="l" r="r" t="t"/>
            <a:pathLst>
              <a:path extrusionOk="0" h="1418896" w="944780">
                <a:moveTo>
                  <a:pt x="0" y="0"/>
                </a:moveTo>
                <a:cubicBezTo>
                  <a:pt x="359104" y="44668"/>
                  <a:pt x="718208" y="89337"/>
                  <a:pt x="861849" y="325820"/>
                </a:cubicBezTo>
                <a:cubicBezTo>
                  <a:pt x="1005490" y="562303"/>
                  <a:pt x="933669" y="990599"/>
                  <a:pt x="861849" y="1418896"/>
                </a:cubicBezTo>
              </a:path>
            </a:pathLst>
          </a:custGeom>
          <a:noFill/>
          <a:ln cap="flat" cmpd="sng" w="57150">
            <a:solidFill>
              <a:srgbClr val="4E8F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2800"/>
              <a:buFont typeface="Arial"/>
              <a:buNone/>
            </a:pPr>
            <a:r>
              <a:t/>
            </a:r>
            <a:endParaRPr b="1" i="0" sz="2800" u="none" cap="none" strike="noStrike">
              <a:solidFill>
                <a:schemeClr val="lt1"/>
              </a:solidFill>
              <a:latin typeface="Arial"/>
              <a:ea typeface="Arial"/>
              <a:cs typeface="Arial"/>
              <a:sym typeface="Arial"/>
            </a:endParaRPr>
          </a:p>
        </p:txBody>
      </p:sp>
      <p:sp>
        <p:nvSpPr>
          <p:cNvPr id="445" name="Google Shape;445;p21"/>
          <p:cNvSpPr txBox="1"/>
          <p:nvPr/>
        </p:nvSpPr>
        <p:spPr>
          <a:xfrm>
            <a:off x="6396073" y="1823877"/>
            <a:ext cx="2051241" cy="120032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lang="en-US" sz="2400">
                <a:solidFill>
                  <a:schemeClr val="dk2"/>
                </a:solidFill>
                <a:latin typeface="Calibri"/>
                <a:ea typeface="Calibri"/>
                <a:cs typeface="Calibri"/>
                <a:sym typeface="Calibri"/>
              </a:rPr>
              <a:t>Bile drains from liver into small bowel</a:t>
            </a:r>
            <a:endParaRPr/>
          </a:p>
        </p:txBody>
      </p:sp>
      <p:grpSp>
        <p:nvGrpSpPr>
          <p:cNvPr id="446" name="Google Shape;446;p21"/>
          <p:cNvGrpSpPr/>
          <p:nvPr/>
        </p:nvGrpSpPr>
        <p:grpSpPr>
          <a:xfrm>
            <a:off x="19804" y="2459504"/>
            <a:ext cx="2387603" cy="3578085"/>
            <a:chOff x="19804" y="2459504"/>
            <a:chExt cx="2387603" cy="3578085"/>
          </a:xfrm>
        </p:grpSpPr>
        <p:grpSp>
          <p:nvGrpSpPr>
            <p:cNvPr id="447" name="Google Shape;447;p21"/>
            <p:cNvGrpSpPr/>
            <p:nvPr/>
          </p:nvGrpSpPr>
          <p:grpSpPr>
            <a:xfrm>
              <a:off x="323569" y="2459504"/>
              <a:ext cx="1858952" cy="2758292"/>
              <a:chOff x="323569" y="2459504"/>
              <a:chExt cx="1858952" cy="2758292"/>
            </a:xfrm>
          </p:grpSpPr>
          <p:sp>
            <p:nvSpPr>
              <p:cNvPr id="448" name="Google Shape;448;p21"/>
              <p:cNvSpPr/>
              <p:nvPr/>
            </p:nvSpPr>
            <p:spPr>
              <a:xfrm>
                <a:off x="323569" y="2459504"/>
                <a:ext cx="1858952" cy="1938992"/>
              </a:xfrm>
              <a:prstGeom prst="rect">
                <a:avLst/>
              </a:prstGeom>
              <a:noFill/>
              <a:ln cap="flat" cmpd="sng" w="25400">
                <a:solidFill>
                  <a:schemeClr val="accen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2800"/>
                  <a:buFont typeface="Arial"/>
                  <a:buNone/>
                </a:pPr>
                <a:r>
                  <a:t/>
                </a:r>
                <a:endParaRPr b="1" i="0" sz="2800" u="none" cap="none" strike="noStrike">
                  <a:solidFill>
                    <a:schemeClr val="lt1"/>
                  </a:solidFill>
                  <a:latin typeface="Arial"/>
                  <a:ea typeface="Arial"/>
                  <a:cs typeface="Arial"/>
                  <a:sym typeface="Arial"/>
                </a:endParaRPr>
              </a:p>
            </p:txBody>
          </p:sp>
          <p:cxnSp>
            <p:nvCxnSpPr>
              <p:cNvPr id="449" name="Google Shape;449;p21"/>
              <p:cNvCxnSpPr>
                <a:stCxn id="448" idx="2"/>
              </p:cNvCxnSpPr>
              <p:nvPr/>
            </p:nvCxnSpPr>
            <p:spPr>
              <a:xfrm>
                <a:off x="1253045" y="4398496"/>
                <a:ext cx="0" cy="819300"/>
              </a:xfrm>
              <a:prstGeom prst="straightConnector1">
                <a:avLst/>
              </a:prstGeom>
              <a:noFill/>
              <a:ln cap="flat" cmpd="sng" w="38100">
                <a:solidFill>
                  <a:schemeClr val="accent1"/>
                </a:solidFill>
                <a:prstDash val="solid"/>
                <a:round/>
                <a:headEnd len="sm" w="sm" type="none"/>
                <a:tailEnd len="med" w="med" type="triangle"/>
              </a:ln>
            </p:spPr>
          </p:cxnSp>
        </p:grpSp>
        <p:sp>
          <p:nvSpPr>
            <p:cNvPr id="450" name="Google Shape;450;p21"/>
            <p:cNvSpPr txBox="1"/>
            <p:nvPr/>
          </p:nvSpPr>
          <p:spPr>
            <a:xfrm>
              <a:off x="19804" y="5206592"/>
              <a:ext cx="2387603" cy="83099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400">
                  <a:solidFill>
                    <a:schemeClr val="dk2"/>
                  </a:solidFill>
                  <a:latin typeface="Arial"/>
                  <a:ea typeface="Arial"/>
                  <a:cs typeface="Arial"/>
                  <a:sym typeface="Arial"/>
                </a:rPr>
                <a:t>Gut Microbiome!</a:t>
              </a:r>
              <a:endParaRPr/>
            </a:p>
          </p:txBody>
        </p:sp>
      </p:grpSp>
      <p:sp>
        <p:nvSpPr>
          <p:cNvPr id="451" name="Google Shape;451;p21"/>
          <p:cNvSpPr txBox="1"/>
          <p:nvPr/>
        </p:nvSpPr>
        <p:spPr>
          <a:xfrm>
            <a:off x="5644160" y="185011"/>
            <a:ext cx="3384376" cy="9233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u="sng">
                <a:solidFill>
                  <a:schemeClr val="dk2"/>
                </a:solidFill>
                <a:latin typeface="Arial"/>
                <a:ea typeface="Arial"/>
                <a:cs typeface="Arial"/>
                <a:sym typeface="Arial"/>
              </a:rPr>
              <a:t>*Endotoxins</a:t>
            </a:r>
            <a:r>
              <a:rPr b="0" lang="en-US" sz="1800">
                <a:solidFill>
                  <a:schemeClr val="dk2"/>
                </a:solidFill>
                <a:latin typeface="Arial"/>
                <a:ea typeface="Arial"/>
                <a:cs typeface="Arial"/>
                <a:sym typeface="Arial"/>
              </a:rPr>
              <a:t>: toxic substances (bad stuff) in the membrane of certain bacteria. </a:t>
            </a:r>
            <a:endParaRPr/>
          </a:p>
        </p:txBody>
      </p:sp>
      <p:grpSp>
        <p:nvGrpSpPr>
          <p:cNvPr id="452" name="Google Shape;452;p21"/>
          <p:cNvGrpSpPr/>
          <p:nvPr/>
        </p:nvGrpSpPr>
        <p:grpSpPr>
          <a:xfrm>
            <a:off x="465059" y="2390107"/>
            <a:ext cx="3259164" cy="2053101"/>
            <a:chOff x="465059" y="2390107"/>
            <a:chExt cx="3259164" cy="2053101"/>
          </a:xfrm>
        </p:grpSpPr>
        <p:sp>
          <p:nvSpPr>
            <p:cNvPr id="453" name="Google Shape;453;p21"/>
            <p:cNvSpPr/>
            <p:nvPr/>
          </p:nvSpPr>
          <p:spPr>
            <a:xfrm rot="-9983817">
              <a:off x="2517860" y="2481526"/>
              <a:ext cx="1000458" cy="1870263"/>
            </a:xfrm>
            <a:custGeom>
              <a:rect b="b" l="l" r="r" t="t"/>
              <a:pathLst>
                <a:path extrusionOk="0" h="1418896" w="944780">
                  <a:moveTo>
                    <a:pt x="0" y="0"/>
                  </a:moveTo>
                  <a:cubicBezTo>
                    <a:pt x="359104" y="44668"/>
                    <a:pt x="718208" y="89337"/>
                    <a:pt x="861849" y="325820"/>
                  </a:cubicBezTo>
                  <a:cubicBezTo>
                    <a:pt x="1005490" y="562303"/>
                    <a:pt x="933669" y="990599"/>
                    <a:pt x="861849" y="1418896"/>
                  </a:cubicBezTo>
                </a:path>
              </a:pathLst>
            </a:custGeom>
            <a:noFill/>
            <a:ln cap="flat" cmpd="sng" w="57150">
              <a:solidFill>
                <a:srgbClr val="C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2800"/>
                <a:buFont typeface="Arial"/>
                <a:buNone/>
              </a:pPr>
              <a:r>
                <a:t/>
              </a:r>
              <a:endParaRPr b="1" i="0" sz="2800" u="none" cap="none" strike="noStrike">
                <a:solidFill>
                  <a:schemeClr val="lt1"/>
                </a:solidFill>
                <a:latin typeface="Arial"/>
                <a:ea typeface="Arial"/>
                <a:cs typeface="Arial"/>
                <a:sym typeface="Arial"/>
              </a:endParaRPr>
            </a:p>
          </p:txBody>
        </p:sp>
        <p:sp>
          <p:nvSpPr>
            <p:cNvPr id="454" name="Google Shape;454;p21"/>
            <p:cNvSpPr txBox="1"/>
            <p:nvPr/>
          </p:nvSpPr>
          <p:spPr>
            <a:xfrm>
              <a:off x="465059" y="2459504"/>
              <a:ext cx="1796389" cy="193899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lang="en-US" sz="2400">
                  <a:solidFill>
                    <a:schemeClr val="dk2"/>
                  </a:solidFill>
                  <a:latin typeface="Calibri"/>
                  <a:ea typeface="Calibri"/>
                  <a:cs typeface="Calibri"/>
                  <a:sym typeface="Calibri"/>
                </a:rPr>
                <a:t>Endotoxins translocate to the liver through the portal vein</a:t>
              </a:r>
              <a:endParaRPr/>
            </a:p>
          </p:txBody>
        </p:sp>
        <p:cxnSp>
          <p:nvCxnSpPr>
            <p:cNvPr id="455" name="Google Shape;455;p21"/>
            <p:cNvCxnSpPr/>
            <p:nvPr/>
          </p:nvCxnSpPr>
          <p:spPr>
            <a:xfrm rot="10800000">
              <a:off x="2699792" y="3573016"/>
              <a:ext cx="720080" cy="216024"/>
            </a:xfrm>
            <a:prstGeom prst="straightConnector1">
              <a:avLst/>
            </a:prstGeom>
            <a:noFill/>
            <a:ln cap="flat" cmpd="sng" w="9525">
              <a:solidFill>
                <a:srgbClr val="767676"/>
              </a:solidFill>
              <a:prstDash val="solid"/>
              <a:round/>
              <a:headEnd len="sm" w="sm" type="none"/>
              <a:tailEnd len="med" w="med" type="triangle"/>
            </a:ln>
          </p:spPr>
        </p:cxnSp>
        <p:cxnSp>
          <p:nvCxnSpPr>
            <p:cNvPr id="456" name="Google Shape;456;p21"/>
            <p:cNvCxnSpPr/>
            <p:nvPr/>
          </p:nvCxnSpPr>
          <p:spPr>
            <a:xfrm rot="10800000">
              <a:off x="2717794" y="3741024"/>
              <a:ext cx="702078" cy="157482"/>
            </a:xfrm>
            <a:prstGeom prst="straightConnector1">
              <a:avLst/>
            </a:prstGeom>
            <a:solidFill>
              <a:schemeClr val="accent1"/>
            </a:solidFill>
            <a:ln cap="flat" cmpd="sng" w="9525">
              <a:solidFill>
                <a:srgbClr val="767676"/>
              </a:solidFill>
              <a:prstDash val="solid"/>
              <a:round/>
              <a:headEnd len="sm" w="sm" type="none"/>
              <a:tailEnd len="med" w="med" type="triangle"/>
            </a:ln>
          </p:spPr>
        </p:cxnSp>
        <p:cxnSp>
          <p:nvCxnSpPr>
            <p:cNvPr id="457" name="Google Shape;457;p21"/>
            <p:cNvCxnSpPr/>
            <p:nvPr/>
          </p:nvCxnSpPr>
          <p:spPr>
            <a:xfrm rot="10800000">
              <a:off x="2771800" y="3429000"/>
              <a:ext cx="648072" cy="264198"/>
            </a:xfrm>
            <a:prstGeom prst="straightConnector1">
              <a:avLst/>
            </a:prstGeom>
            <a:solidFill>
              <a:schemeClr val="accent1"/>
            </a:solidFill>
            <a:ln cap="flat" cmpd="sng" w="9525">
              <a:solidFill>
                <a:srgbClr val="767676"/>
              </a:solidFill>
              <a:prstDash val="solid"/>
              <a:round/>
              <a:headEnd len="sm" w="sm" type="none"/>
              <a:tailEnd len="med" w="med" type="triangle"/>
            </a:ln>
          </p:spPr>
        </p:cxnSp>
        <p:sp>
          <p:nvSpPr>
            <p:cNvPr id="458" name="Google Shape;458;p21"/>
            <p:cNvSpPr txBox="1"/>
            <p:nvPr/>
          </p:nvSpPr>
          <p:spPr>
            <a:xfrm rot="-4404133">
              <a:off x="1895712" y="2915678"/>
              <a:ext cx="1174603" cy="27699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lang="en-US" sz="1200">
                  <a:solidFill>
                    <a:schemeClr val="dk2"/>
                  </a:solidFill>
                  <a:latin typeface="Arial"/>
                  <a:ea typeface="Arial"/>
                  <a:cs typeface="Arial"/>
                  <a:sym typeface="Arial"/>
                </a:rPr>
                <a:t>Portal Vein</a:t>
              </a:r>
              <a:endParaRPr/>
            </a:p>
          </p:txBody>
        </p:sp>
      </p:grpSp>
      <p:sp>
        <p:nvSpPr>
          <p:cNvPr id="459" name="Google Shape;459;p21"/>
          <p:cNvSpPr txBox="1"/>
          <p:nvPr/>
        </p:nvSpPr>
        <p:spPr>
          <a:xfrm>
            <a:off x="0" y="6512813"/>
            <a:ext cx="3414532" cy="2616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lang="en-US" sz="1050">
                <a:solidFill>
                  <a:schemeClr val="lt1"/>
                </a:solidFill>
                <a:latin typeface="Arial"/>
                <a:ea typeface="Arial"/>
                <a:cs typeface="Arial"/>
                <a:sym typeface="Arial"/>
              </a:rPr>
              <a:t>Hov et al. </a:t>
            </a:r>
            <a:r>
              <a:rPr b="0" i="1" lang="en-US" sz="1050">
                <a:solidFill>
                  <a:schemeClr val="lt1"/>
                </a:solidFill>
                <a:latin typeface="Arial"/>
                <a:ea typeface="Arial"/>
                <a:cs typeface="Arial"/>
                <a:sym typeface="Arial"/>
              </a:rPr>
              <a:t>Nat Rev Gastroenterol Hepatol. 2023</a:t>
            </a:r>
            <a:endParaRPr b="0" sz="1050">
              <a:solidFill>
                <a:schemeClr val="lt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44"/>
                                        </p:tgtEl>
                                        <p:attrNameLst>
                                          <p:attrName>style.visibility</p:attrName>
                                        </p:attrNameLst>
                                      </p:cBhvr>
                                      <p:to>
                                        <p:strVal val="visible"/>
                                      </p:to>
                                    </p:set>
                                    <p:animEffect filter="fade" transition="in">
                                      <p:cBhvr>
                                        <p:cTn dur="500"/>
                                        <p:tgtEl>
                                          <p:spTgt spid="444"/>
                                        </p:tgtEl>
                                      </p:cBhvr>
                                    </p:animEffect>
                                  </p:childTnLst>
                                </p:cTn>
                              </p:par>
                              <p:par>
                                <p:cTn fill="hold" nodeType="withEffect" presetClass="entr" presetID="10" presetSubtype="0">
                                  <p:stCondLst>
                                    <p:cond delay="0"/>
                                  </p:stCondLst>
                                  <p:childTnLst>
                                    <p:set>
                                      <p:cBhvr>
                                        <p:cTn dur="1" fill="hold">
                                          <p:stCondLst>
                                            <p:cond delay="0"/>
                                          </p:stCondLst>
                                        </p:cTn>
                                        <p:tgtEl>
                                          <p:spTgt spid="445"/>
                                        </p:tgtEl>
                                        <p:attrNameLst>
                                          <p:attrName>style.visibility</p:attrName>
                                        </p:attrNameLst>
                                      </p:cBhvr>
                                      <p:to>
                                        <p:strVal val="visible"/>
                                      </p:to>
                                    </p:set>
                                    <p:animEffect filter="fade" transition="in">
                                      <p:cBhvr>
                                        <p:cTn dur="500"/>
                                        <p:tgtEl>
                                          <p:spTgt spid="44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52"/>
                                        </p:tgtEl>
                                        <p:attrNameLst>
                                          <p:attrName>style.visibility</p:attrName>
                                        </p:attrNameLst>
                                      </p:cBhvr>
                                      <p:to>
                                        <p:strVal val="visible"/>
                                      </p:to>
                                    </p:set>
                                    <p:animEffect filter="fade" transition="in">
                                      <p:cBhvr>
                                        <p:cTn dur="500"/>
                                        <p:tgtEl>
                                          <p:spTgt spid="452"/>
                                        </p:tgtEl>
                                      </p:cBhvr>
                                    </p:animEffect>
                                  </p:childTnLst>
                                </p:cTn>
                              </p:par>
                              <p:par>
                                <p:cTn fill="hold" nodeType="withEffect" presetClass="entr" presetID="10" presetSubtype="0">
                                  <p:stCondLst>
                                    <p:cond delay="0"/>
                                  </p:stCondLst>
                                  <p:childTnLst>
                                    <p:set>
                                      <p:cBhvr>
                                        <p:cTn dur="1" fill="hold">
                                          <p:stCondLst>
                                            <p:cond delay="0"/>
                                          </p:stCondLst>
                                        </p:cTn>
                                        <p:tgtEl>
                                          <p:spTgt spid="451"/>
                                        </p:tgtEl>
                                        <p:attrNameLst>
                                          <p:attrName>style.visibility</p:attrName>
                                        </p:attrNameLst>
                                      </p:cBhvr>
                                      <p:to>
                                        <p:strVal val="visible"/>
                                      </p:to>
                                    </p:set>
                                    <p:animEffect filter="fade" transition="in">
                                      <p:cBhvr>
                                        <p:cTn dur="500"/>
                                        <p:tgtEl>
                                          <p:spTgt spid="45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46"/>
                                        </p:tgtEl>
                                        <p:attrNameLst>
                                          <p:attrName>style.visibility</p:attrName>
                                        </p:attrNameLst>
                                      </p:cBhvr>
                                      <p:to>
                                        <p:strVal val="visible"/>
                                      </p:to>
                                    </p:set>
                                    <p:animEffect filter="fade" transition="in">
                                      <p:cBhvr>
                                        <p:cTn dur="500"/>
                                        <p:tgtEl>
                                          <p:spTgt spid="44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Default Design">
  <a:themeElements>
    <a:clrScheme name="Custom 2">
      <a:dk1>
        <a:srgbClr val="91C8E1"/>
      </a:dk1>
      <a:lt1>
        <a:srgbClr val="ECECEC"/>
      </a:lt1>
      <a:dk2>
        <a:srgbClr val="000000"/>
      </a:dk2>
      <a:lt2>
        <a:srgbClr val="91C8E1"/>
      </a:lt2>
      <a:accent1>
        <a:srgbClr val="000000"/>
      </a:accent1>
      <a:accent2>
        <a:srgbClr val="ECECEC"/>
      </a:accent2>
      <a:accent3>
        <a:srgbClr val="AAAAAA"/>
      </a:accent3>
      <a:accent4>
        <a:srgbClr val="C9C9C9"/>
      </a:accent4>
      <a:accent5>
        <a:srgbClr val="AAAAAA"/>
      </a:accent5>
      <a:accent6>
        <a:srgbClr val="D6D6D6"/>
      </a:accent6>
      <a:hlink>
        <a:srgbClr val="91C8E1"/>
      </a:hlink>
      <a:folHlink>
        <a:srgbClr val="91C8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2005-06-08T11:15:47Z</dcterms:created>
  <dc:creator>Design and Publications</dc:creator>
</cp:coreProperties>
</file>