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Lst>
  <p:sldSz cy="6858000" cx="12192000"/>
  <p:notesSz cx="6858000" cy="9144000"/>
  <p:embeddedFontLst>
    <p:embeddedFont>
      <p:font typeface="Play"/>
      <p:regular r:id="rId31"/>
      <p:bold r:id="rId3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33" roundtripDataSignature="AMtx7mg/hoSN+W8tqsUJLLL03ip6KqsOi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A2EE8C85-358A-4A4E-9DF1-DA9B39C07A8F}">
  <a:tblStyle styleId="{A2EE8C85-358A-4A4E-9DF1-DA9B39C07A8F}" styleName="Table_0">
    <a:wholeTbl>
      <a:tcTxStyle b="off" i="off">
        <a:font>
          <a:latin typeface="Aptos"/>
          <a:ea typeface="Aptos"/>
          <a:cs typeface="Aptos"/>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7E9EC"/>
          </a:solidFill>
        </a:fill>
      </a:tcStyle>
    </a:wholeTbl>
    <a:band1H>
      <a:tcTxStyle/>
      <a:tcStyle>
        <a:fill>
          <a:solidFill>
            <a:srgbClr val="CAD1D8"/>
          </a:solidFill>
        </a:fill>
      </a:tcStyle>
    </a:band1H>
    <a:band2H>
      <a:tcTxStyle/>
    </a:band2H>
    <a:band1V>
      <a:tcTxStyle/>
      <a:tcStyle>
        <a:fill>
          <a:solidFill>
            <a:srgbClr val="CAD1D8"/>
          </a:solidFill>
        </a:fill>
      </a:tcStyle>
    </a:band1V>
    <a:band2V>
      <a:tcTxStyle/>
    </a:band2V>
    <a:lastCol>
      <a:tcTxStyle b="on" i="off">
        <a:font>
          <a:latin typeface="Aptos"/>
          <a:ea typeface="Aptos"/>
          <a:cs typeface="Aptos"/>
        </a:font>
        <a:schemeClr val="lt1"/>
      </a:tcTxStyle>
      <a:tcStyle>
        <a:fill>
          <a:solidFill>
            <a:schemeClr val="accent1"/>
          </a:solidFill>
        </a:fill>
      </a:tcStyle>
    </a:lastCol>
    <a:firstCol>
      <a:tcTxStyle b="on" i="off">
        <a:font>
          <a:latin typeface="Aptos"/>
          <a:ea typeface="Aptos"/>
          <a:cs typeface="Aptos"/>
        </a:font>
        <a:schemeClr val="lt1"/>
      </a:tcTxStyle>
      <a:tcStyle>
        <a:fill>
          <a:solidFill>
            <a:schemeClr val="accent1"/>
          </a:solidFill>
        </a:fill>
      </a:tcStyle>
    </a:firstCol>
    <a:lastRow>
      <a:tcTxStyle b="on" i="off">
        <a:font>
          <a:latin typeface="Aptos"/>
          <a:ea typeface="Aptos"/>
          <a:cs typeface="Aptos"/>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Aptos"/>
          <a:ea typeface="Aptos"/>
          <a:cs typeface="Aptos"/>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Lst>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Play-regular.fntdata"/><Relationship Id="rId30" Type="http://schemas.openxmlformats.org/officeDocument/2006/relationships/slide" Target="slides/slide25.xml"/><Relationship Id="rId11" Type="http://schemas.openxmlformats.org/officeDocument/2006/relationships/slide" Target="slides/slide6.xml"/><Relationship Id="rId33" Type="http://customschemas.google.com/relationships/presentationmetadata" Target="metadata"/><Relationship Id="rId10" Type="http://schemas.openxmlformats.org/officeDocument/2006/relationships/slide" Target="slides/slide5.xml"/><Relationship Id="rId32" Type="http://schemas.openxmlformats.org/officeDocument/2006/relationships/font" Target="fonts/Play-bold.fntdata"/><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indent="-228600" lvl="1" marL="914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2pPr>
            <a:lvl3pPr indent="-228600" lvl="2" marL="1371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3pPr>
            <a:lvl4pPr indent="-228600" lvl="3" marL="1828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4pPr>
            <a:lvl5pPr indent="-228600" lvl="4" marL="22860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5pPr>
            <a:lvl6pPr indent="-228600" lvl="5" marL="2743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6pPr>
            <a:lvl7pPr indent="-228600" lvl="6" marL="3200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7pPr>
            <a:lvl8pPr indent="-228600" lvl="7" marL="3657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8pPr>
            <a:lvl9pPr indent="-228600" lvl="8" marL="4114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GB"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7" name="Google Shape;87;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5" name="Google Shape;95;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3" name="Google Shape;103;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2" name="Google Shape;112;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8" name="Google Shape;118;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lang="en-GB" sz="1200"/>
              <a:t>Growth and repair</a:t>
            </a:r>
            <a:endParaRPr/>
          </a:p>
          <a:p>
            <a:pPr indent="0" lvl="0" marL="0" rtl="0" algn="l">
              <a:spcBef>
                <a:spcPts val="0"/>
              </a:spcBef>
              <a:spcAft>
                <a:spcPts val="0"/>
              </a:spcAft>
              <a:buNone/>
            </a:pPr>
            <a:r>
              <a:rPr lang="en-GB"/>
              <a:t>Natural anti-inflammatory foods</a:t>
            </a:r>
            <a:endParaRPr/>
          </a:p>
          <a:p>
            <a:pPr indent="0" lvl="0" marL="0" rtl="0" algn="l">
              <a:spcBef>
                <a:spcPts val="0"/>
              </a:spcBef>
              <a:spcAft>
                <a:spcPts val="0"/>
              </a:spcAft>
              <a:buNone/>
            </a:pPr>
            <a:r>
              <a:rPr lang="en-GB"/>
              <a:t>Link microbiome with health eating – natural probiotics </a:t>
            </a:r>
            <a:endParaRPr/>
          </a:p>
        </p:txBody>
      </p:sp>
      <p:sp>
        <p:nvSpPr>
          <p:cNvPr id="119" name="Google Shape;119;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8" name="Google Shape;128;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lang="en-GB" sz="1200"/>
              <a:t>Usually store spare energy in the liver and muscle as ‘glycogen’ – not replenished in liver disease so muscle and fat are burnt for fuel instead</a:t>
            </a:r>
            <a:endParaRPr/>
          </a:p>
          <a:p>
            <a:pPr indent="0" lvl="0" marL="0" rtl="0" algn="l">
              <a:spcBef>
                <a:spcPts val="0"/>
              </a:spcBef>
              <a:spcAft>
                <a:spcPts val="0"/>
              </a:spcAft>
              <a:buNone/>
            </a:pPr>
            <a:r>
              <a:t/>
            </a:r>
            <a:endParaRPr/>
          </a:p>
        </p:txBody>
      </p:sp>
      <p:sp>
        <p:nvSpPr>
          <p:cNvPr id="129" name="Google Shape;129;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0" name="Google Shape;140;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7000"/>
              </a:lnSpc>
              <a:spcBef>
                <a:spcPts val="0"/>
              </a:spcBef>
              <a:spcAft>
                <a:spcPts val="0"/>
              </a:spcAft>
              <a:buNone/>
            </a:pPr>
            <a:r>
              <a:rPr lang="en-GB" sz="1800">
                <a:solidFill>
                  <a:srgbClr val="0B769F"/>
                </a:solidFill>
                <a:latin typeface="Arial"/>
                <a:ea typeface="Arial"/>
                <a:cs typeface="Arial"/>
                <a:sym typeface="Arial"/>
              </a:rPr>
              <a:t>The liver produces diverse biologic mediators, including bile acids (BAs), which are secreted into the intestine through the biliary tract. BAs are especially important for the digestion of fats in the gut as well as for carrying toxins/other substances away from the liver, where they can be eliminated from the body in feces. </a:t>
            </a:r>
            <a:endParaRPr/>
          </a:p>
          <a:p>
            <a:pPr indent="0" lvl="0" marL="0" rtl="0" algn="l">
              <a:lnSpc>
                <a:spcPct val="107000"/>
              </a:lnSpc>
              <a:spcBef>
                <a:spcPts val="800"/>
              </a:spcBef>
              <a:spcAft>
                <a:spcPts val="0"/>
              </a:spcAft>
              <a:buNone/>
            </a:pPr>
            <a:r>
              <a:t/>
            </a:r>
            <a:endParaRPr sz="1800">
              <a:solidFill>
                <a:srgbClr val="0B769F"/>
              </a:solidFill>
              <a:latin typeface="Arial"/>
              <a:ea typeface="Arial"/>
              <a:cs typeface="Arial"/>
              <a:sym typeface="Arial"/>
            </a:endParaRPr>
          </a:p>
          <a:p>
            <a:pPr indent="0" lvl="0" marL="0" rtl="0" algn="l">
              <a:lnSpc>
                <a:spcPct val="107000"/>
              </a:lnSpc>
              <a:spcBef>
                <a:spcPts val="800"/>
              </a:spcBef>
              <a:spcAft>
                <a:spcPts val="0"/>
              </a:spcAft>
              <a:buNone/>
            </a:pPr>
            <a:r>
              <a:rPr lang="en-GB" sz="1800">
                <a:solidFill>
                  <a:srgbClr val="0B769F"/>
                </a:solidFill>
                <a:latin typeface="Arial"/>
                <a:ea typeface="Arial"/>
                <a:cs typeface="Arial"/>
                <a:sym typeface="Arial"/>
              </a:rPr>
              <a:t>In the gut, the microbiota metabolizes BAs and other dietary nutrients, which flow back to the liver via the portal vein.</a:t>
            </a:r>
            <a:endParaRPr/>
          </a:p>
          <a:p>
            <a:pPr indent="0" lvl="0" marL="0" rtl="0" algn="l">
              <a:lnSpc>
                <a:spcPct val="107000"/>
              </a:lnSpc>
              <a:spcBef>
                <a:spcPts val="800"/>
              </a:spcBef>
              <a:spcAft>
                <a:spcPts val="0"/>
              </a:spcAft>
              <a:buNone/>
            </a:pPr>
            <a:r>
              <a:t/>
            </a:r>
            <a:endParaRPr sz="1800">
              <a:solidFill>
                <a:srgbClr val="0B769F"/>
              </a:solidFill>
              <a:latin typeface="Arial"/>
              <a:ea typeface="Arial"/>
              <a:cs typeface="Arial"/>
              <a:sym typeface="Arial"/>
            </a:endParaRPr>
          </a:p>
          <a:p>
            <a:pPr indent="0" lvl="0" marL="0" rtl="0" algn="l">
              <a:lnSpc>
                <a:spcPct val="107000"/>
              </a:lnSpc>
              <a:spcBef>
                <a:spcPts val="800"/>
              </a:spcBef>
              <a:spcAft>
                <a:spcPts val="0"/>
              </a:spcAft>
              <a:buNone/>
            </a:pPr>
            <a:r>
              <a:rPr lang="en-GB" sz="1800">
                <a:solidFill>
                  <a:srgbClr val="0B769F"/>
                </a:solidFill>
                <a:latin typeface="Arial"/>
                <a:ea typeface="Arial"/>
                <a:cs typeface="Arial"/>
                <a:sym typeface="Arial"/>
              </a:rPr>
              <a:t>In cases of dysbiosis resulting from diverse intestinal disorders, chronic inflammation and oxidative stress can build up and lead to augmented production of endotoxin, dysregulation of BAs and disruption of the intestinal barrier, all of which can impact the liver5 . For example, compromising the gut integrity can cause translocation of bacteria as well as harmful bacterial products such as lipopolysaccharide (LPS) into the circulation, which can easily reach the liver to produce hepatic inflammation5.</a:t>
            </a:r>
            <a:endParaRPr sz="1800">
              <a:latin typeface="Arial"/>
              <a:ea typeface="Arial"/>
              <a:cs typeface="Arial"/>
              <a:sym typeface="Arial"/>
            </a:endParaRPr>
          </a:p>
          <a:p>
            <a:pPr indent="0" lvl="0" marL="0" rtl="0" algn="l">
              <a:lnSpc>
                <a:spcPct val="107000"/>
              </a:lnSpc>
              <a:spcBef>
                <a:spcPts val="800"/>
              </a:spcBef>
              <a:spcAft>
                <a:spcPts val="0"/>
              </a:spcAft>
              <a:buNone/>
            </a:pPr>
            <a:r>
              <a:rPr lang="en-GB" sz="1800">
                <a:solidFill>
                  <a:srgbClr val="0B769F"/>
                </a:solidFill>
                <a:latin typeface="Arial"/>
                <a:ea typeface="Arial"/>
                <a:cs typeface="Arial"/>
                <a:sym typeface="Arial"/>
              </a:rPr>
              <a:t>An example of this bidirectional gut–liver axis is epitomized by the case of primary sclerosing cholangitis (PSC) and inflammatory bowel disease (IBD). PSC and IBD are immune-mediated diseases that are strongly intertwined.</a:t>
            </a:r>
            <a:endParaRPr/>
          </a:p>
          <a:p>
            <a:pPr indent="0" lvl="0" marL="0" rtl="0" algn="l">
              <a:lnSpc>
                <a:spcPct val="107000"/>
              </a:lnSpc>
              <a:spcBef>
                <a:spcPts val="800"/>
              </a:spcBef>
              <a:spcAft>
                <a:spcPts val="0"/>
              </a:spcAft>
              <a:buNone/>
            </a:pPr>
            <a:r>
              <a:t/>
            </a:r>
            <a:endParaRPr sz="1800">
              <a:solidFill>
                <a:srgbClr val="0B769F"/>
              </a:solidFill>
              <a:latin typeface="Arial"/>
              <a:ea typeface="Arial"/>
              <a:cs typeface="Arial"/>
              <a:sym typeface="Arial"/>
            </a:endParaRPr>
          </a:p>
          <a:p>
            <a:pPr indent="0" lvl="0" marL="0" rtl="0" algn="l">
              <a:lnSpc>
                <a:spcPct val="107000"/>
              </a:lnSpc>
              <a:spcBef>
                <a:spcPts val="800"/>
              </a:spcBef>
              <a:spcAft>
                <a:spcPts val="0"/>
              </a:spcAft>
              <a:buNone/>
            </a:pPr>
            <a:r>
              <a:rPr lang="en-GB" sz="1800">
                <a:solidFill>
                  <a:srgbClr val="0B769F"/>
                </a:solidFill>
                <a:latin typeface="Arial"/>
                <a:ea typeface="Arial"/>
                <a:cs typeface="Arial"/>
                <a:sym typeface="Arial"/>
              </a:rPr>
              <a:t>Impaired bile acid homeostasis. Cholestatic liver disease, including PSC, is a chronic condition that is characterized by reduced biologically toxic bile flow and consequent impaired systemic BA homeostasis69. BAs are important regulators of metabolism and the immune system. The synthesis, secretion and/or metabolism of BAs are strictly regulated to maintain BA homeostasis</a:t>
            </a:r>
            <a:endParaRPr sz="1800">
              <a:latin typeface="Arial"/>
              <a:ea typeface="Arial"/>
              <a:cs typeface="Arial"/>
              <a:sym typeface="Arial"/>
            </a:endParaRPr>
          </a:p>
          <a:p>
            <a:pPr indent="0" lvl="0" marL="0" rtl="0" algn="l">
              <a:lnSpc>
                <a:spcPct val="107000"/>
              </a:lnSpc>
              <a:spcBef>
                <a:spcPts val="800"/>
              </a:spcBef>
              <a:spcAft>
                <a:spcPts val="0"/>
              </a:spcAft>
              <a:buNone/>
            </a:pPr>
            <a:r>
              <a:rPr lang="en-GB" sz="1800">
                <a:solidFill>
                  <a:srgbClr val="0B769F"/>
                </a:solidFill>
                <a:latin typeface="Arial"/>
                <a:ea typeface="Arial"/>
                <a:cs typeface="Arial"/>
                <a:sym typeface="Arial"/>
              </a:rPr>
              <a:t>Clinical characteristics of PSC-IBD PSC is usually asymptomatic in the early stage; however, as the disease progresses, patients complain of nonspecific symptoms such as fatigue, pruritus, fever, and weight loss. In advanced cases, abdominal pain and jaundice often develop. In IBD patients, PSC can be diagnosed when biochemical screening reveals abnormal liver chemistry findings, especially serum alkaline phosphatase (ALP) levels. In patients with PSC-IBD, IBD may manifest prior to or be concurrently diagnosed with PSC, while in some cases, IBD becomes apparent at a late stage of PSC, even after liver TPL. In a retrospective cohort study, of 84 PSC patients with no evidence of IBD at the time of liver TPL, 22 (26.2%) patients developed IBD after liver TPL1</a:t>
            </a:r>
            <a:endParaRPr sz="1800">
              <a:latin typeface="Arial"/>
              <a:ea typeface="Arial"/>
              <a:cs typeface="Arial"/>
              <a:sym typeface="Arial"/>
            </a:endParaRPr>
          </a:p>
          <a:p>
            <a:pPr indent="0" lvl="0" marL="0" rtl="0" algn="l">
              <a:lnSpc>
                <a:spcPct val="107000"/>
              </a:lnSpc>
              <a:spcBef>
                <a:spcPts val="800"/>
              </a:spcBef>
              <a:spcAft>
                <a:spcPts val="0"/>
              </a:spcAft>
              <a:buNone/>
            </a:pPr>
            <a:r>
              <a:t/>
            </a:r>
            <a:endParaRPr sz="1800">
              <a:latin typeface="Arial"/>
              <a:ea typeface="Arial"/>
              <a:cs typeface="Arial"/>
              <a:sym typeface="Arial"/>
            </a:endParaRPr>
          </a:p>
          <a:p>
            <a:pPr indent="0" lvl="0" marL="0" rtl="0" algn="l">
              <a:spcBef>
                <a:spcPts val="800"/>
              </a:spcBef>
              <a:spcAft>
                <a:spcPts val="0"/>
              </a:spcAft>
              <a:buNone/>
            </a:pPr>
            <a:r>
              <a:t/>
            </a:r>
            <a:endParaRPr/>
          </a:p>
        </p:txBody>
      </p:sp>
      <p:sp>
        <p:nvSpPr>
          <p:cNvPr id="141" name="Google Shape;141;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9" name="Google Shape;149;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7000"/>
              </a:lnSpc>
              <a:spcBef>
                <a:spcPts val="0"/>
              </a:spcBef>
              <a:spcAft>
                <a:spcPts val="0"/>
              </a:spcAft>
              <a:buNone/>
            </a:pPr>
            <a:r>
              <a:rPr lang="en-GB" sz="1800">
                <a:solidFill>
                  <a:srgbClr val="0B769F"/>
                </a:solidFill>
                <a:latin typeface="Arial"/>
                <a:ea typeface="Arial"/>
                <a:cs typeface="Arial"/>
                <a:sym typeface="Arial"/>
              </a:rPr>
              <a:t>The liver produces diverse biologic mediators, including bile acids (BAs), which are secreted into the intestine through the biliary tract. BAs are especially important for the digestion of fats in the gut as well as for carrying toxins/other substances away from the liver, where they can be eliminated from the body in feces. </a:t>
            </a:r>
            <a:endParaRPr/>
          </a:p>
          <a:p>
            <a:pPr indent="0" lvl="0" marL="0" rtl="0" algn="l">
              <a:lnSpc>
                <a:spcPct val="107000"/>
              </a:lnSpc>
              <a:spcBef>
                <a:spcPts val="800"/>
              </a:spcBef>
              <a:spcAft>
                <a:spcPts val="0"/>
              </a:spcAft>
              <a:buNone/>
            </a:pPr>
            <a:r>
              <a:t/>
            </a:r>
            <a:endParaRPr sz="1800">
              <a:solidFill>
                <a:srgbClr val="0B769F"/>
              </a:solidFill>
              <a:latin typeface="Arial"/>
              <a:ea typeface="Arial"/>
              <a:cs typeface="Arial"/>
              <a:sym typeface="Arial"/>
            </a:endParaRPr>
          </a:p>
          <a:p>
            <a:pPr indent="0" lvl="0" marL="0" rtl="0" algn="l">
              <a:lnSpc>
                <a:spcPct val="107000"/>
              </a:lnSpc>
              <a:spcBef>
                <a:spcPts val="800"/>
              </a:spcBef>
              <a:spcAft>
                <a:spcPts val="0"/>
              </a:spcAft>
              <a:buNone/>
            </a:pPr>
            <a:r>
              <a:rPr lang="en-GB" sz="1800">
                <a:solidFill>
                  <a:srgbClr val="0B769F"/>
                </a:solidFill>
                <a:latin typeface="Arial"/>
                <a:ea typeface="Arial"/>
                <a:cs typeface="Arial"/>
                <a:sym typeface="Arial"/>
              </a:rPr>
              <a:t>In the gut, the microbiota metabolizes BAs and other dietary nutrients, which flow back to the liver via the portal vein.</a:t>
            </a:r>
            <a:endParaRPr/>
          </a:p>
          <a:p>
            <a:pPr indent="0" lvl="0" marL="0" rtl="0" algn="l">
              <a:lnSpc>
                <a:spcPct val="107000"/>
              </a:lnSpc>
              <a:spcBef>
                <a:spcPts val="800"/>
              </a:spcBef>
              <a:spcAft>
                <a:spcPts val="0"/>
              </a:spcAft>
              <a:buNone/>
            </a:pPr>
            <a:r>
              <a:t/>
            </a:r>
            <a:endParaRPr sz="1800">
              <a:solidFill>
                <a:srgbClr val="0B769F"/>
              </a:solidFill>
              <a:latin typeface="Arial"/>
              <a:ea typeface="Arial"/>
              <a:cs typeface="Arial"/>
              <a:sym typeface="Arial"/>
            </a:endParaRPr>
          </a:p>
          <a:p>
            <a:pPr indent="0" lvl="0" marL="0" rtl="0" algn="l">
              <a:lnSpc>
                <a:spcPct val="107000"/>
              </a:lnSpc>
              <a:spcBef>
                <a:spcPts val="800"/>
              </a:spcBef>
              <a:spcAft>
                <a:spcPts val="0"/>
              </a:spcAft>
              <a:buNone/>
            </a:pPr>
            <a:r>
              <a:rPr lang="en-GB" sz="1800">
                <a:solidFill>
                  <a:srgbClr val="0B769F"/>
                </a:solidFill>
                <a:latin typeface="Arial"/>
                <a:ea typeface="Arial"/>
                <a:cs typeface="Arial"/>
                <a:sym typeface="Arial"/>
              </a:rPr>
              <a:t>In cases of dysbiosis resulting from diverse intestinal disorders, chronic inflammation and oxidative stress can build up and lead to augmented production of endotoxin, dysregulation of BAs and disruption of the intestinal barrier, all of which can impact the liver5 . For example, compromising the gut integrity can cause translocation of bacteria as well as harmful bacterial products such as lipopolysaccharide (LPS) into the circulation, which can easily reach the liver to produce hepatic inflammation5.</a:t>
            </a:r>
            <a:endParaRPr sz="1800">
              <a:latin typeface="Arial"/>
              <a:ea typeface="Arial"/>
              <a:cs typeface="Arial"/>
              <a:sym typeface="Arial"/>
            </a:endParaRPr>
          </a:p>
          <a:p>
            <a:pPr indent="0" lvl="0" marL="0" rtl="0" algn="l">
              <a:lnSpc>
                <a:spcPct val="107000"/>
              </a:lnSpc>
              <a:spcBef>
                <a:spcPts val="800"/>
              </a:spcBef>
              <a:spcAft>
                <a:spcPts val="0"/>
              </a:spcAft>
              <a:buNone/>
            </a:pPr>
            <a:r>
              <a:rPr lang="en-GB" sz="1800">
                <a:solidFill>
                  <a:srgbClr val="0B769F"/>
                </a:solidFill>
                <a:latin typeface="Arial"/>
                <a:ea typeface="Arial"/>
                <a:cs typeface="Arial"/>
                <a:sym typeface="Arial"/>
              </a:rPr>
              <a:t>An example of this bidirectional gut–liver axis is epitomized by the case of primary sclerosing cholangitis (PSC) and inflammatory bowel disease (IBD). PSC and IBD are immune-mediated diseases that are strongly intertwined.</a:t>
            </a:r>
            <a:endParaRPr/>
          </a:p>
          <a:p>
            <a:pPr indent="0" lvl="0" marL="0" rtl="0" algn="l">
              <a:lnSpc>
                <a:spcPct val="107000"/>
              </a:lnSpc>
              <a:spcBef>
                <a:spcPts val="800"/>
              </a:spcBef>
              <a:spcAft>
                <a:spcPts val="0"/>
              </a:spcAft>
              <a:buNone/>
            </a:pPr>
            <a:r>
              <a:t/>
            </a:r>
            <a:endParaRPr sz="1800">
              <a:solidFill>
                <a:srgbClr val="0B769F"/>
              </a:solidFill>
              <a:latin typeface="Arial"/>
              <a:ea typeface="Arial"/>
              <a:cs typeface="Arial"/>
              <a:sym typeface="Arial"/>
            </a:endParaRPr>
          </a:p>
          <a:p>
            <a:pPr indent="0" lvl="0" marL="0" rtl="0" algn="l">
              <a:lnSpc>
                <a:spcPct val="107000"/>
              </a:lnSpc>
              <a:spcBef>
                <a:spcPts val="800"/>
              </a:spcBef>
              <a:spcAft>
                <a:spcPts val="0"/>
              </a:spcAft>
              <a:buNone/>
            </a:pPr>
            <a:r>
              <a:rPr lang="en-GB" sz="1800">
                <a:solidFill>
                  <a:srgbClr val="0B769F"/>
                </a:solidFill>
                <a:latin typeface="Arial"/>
                <a:ea typeface="Arial"/>
                <a:cs typeface="Arial"/>
                <a:sym typeface="Arial"/>
              </a:rPr>
              <a:t>Impaired bile acid homeostasis. Cholestatic liver disease, including PSC, is a chronic condition that is characterized by reduced biologically toxic bile flow and consequent impaired systemic BA homeostasis69. BAs are important regulators of metabolism and the immune system. The synthesis, secretion and/or metabolism of BAs are strictly regulated to maintain BA homeostasis</a:t>
            </a:r>
            <a:endParaRPr sz="1800">
              <a:latin typeface="Arial"/>
              <a:ea typeface="Arial"/>
              <a:cs typeface="Arial"/>
              <a:sym typeface="Arial"/>
            </a:endParaRPr>
          </a:p>
          <a:p>
            <a:pPr indent="0" lvl="0" marL="0" rtl="0" algn="l">
              <a:lnSpc>
                <a:spcPct val="107000"/>
              </a:lnSpc>
              <a:spcBef>
                <a:spcPts val="800"/>
              </a:spcBef>
              <a:spcAft>
                <a:spcPts val="0"/>
              </a:spcAft>
              <a:buNone/>
            </a:pPr>
            <a:r>
              <a:rPr lang="en-GB" sz="1800">
                <a:solidFill>
                  <a:srgbClr val="0B769F"/>
                </a:solidFill>
                <a:latin typeface="Arial"/>
                <a:ea typeface="Arial"/>
                <a:cs typeface="Arial"/>
                <a:sym typeface="Arial"/>
              </a:rPr>
              <a:t>Clinical characteristics of PSC-IBD PSC is usually asymptomatic in the early stage; however, as the disease progresses, patients complain of nonspecific symptoms such as fatigue, pruritus, fever, and weight loss. In advanced cases, abdominal pain and jaundice often develop. In IBD patients, PSC can be diagnosed when biochemical screening reveals abnormal liver chemistry findings, especially serum alkaline phosphatase (ALP) levels. In patients with PSC-IBD, IBD may manifest prior to or be concurrently diagnosed with PSC, while in some cases, IBD becomes apparent at a late stage of PSC, even after liver TPL. In a retrospective cohort study, of 84 PSC patients with no evidence of IBD at the time of liver TPL, 22 (26.2%) patients developed IBD after liver TPL1</a:t>
            </a:r>
            <a:endParaRPr sz="1800">
              <a:latin typeface="Arial"/>
              <a:ea typeface="Arial"/>
              <a:cs typeface="Arial"/>
              <a:sym typeface="Arial"/>
            </a:endParaRPr>
          </a:p>
          <a:p>
            <a:pPr indent="0" lvl="0" marL="0" rtl="0" algn="l">
              <a:lnSpc>
                <a:spcPct val="107000"/>
              </a:lnSpc>
              <a:spcBef>
                <a:spcPts val="800"/>
              </a:spcBef>
              <a:spcAft>
                <a:spcPts val="0"/>
              </a:spcAft>
              <a:buNone/>
            </a:pPr>
            <a:r>
              <a:t/>
            </a:r>
            <a:endParaRPr sz="1800">
              <a:latin typeface="Arial"/>
              <a:ea typeface="Arial"/>
              <a:cs typeface="Arial"/>
              <a:sym typeface="Arial"/>
            </a:endParaRPr>
          </a:p>
          <a:p>
            <a:pPr indent="0" lvl="0" marL="0" rtl="0" algn="l">
              <a:spcBef>
                <a:spcPts val="800"/>
              </a:spcBef>
              <a:spcAft>
                <a:spcPts val="0"/>
              </a:spcAft>
              <a:buNone/>
            </a:pPr>
            <a:r>
              <a:t/>
            </a:r>
            <a:endParaRPr/>
          </a:p>
        </p:txBody>
      </p:sp>
      <p:sp>
        <p:nvSpPr>
          <p:cNvPr id="150" name="Google Shape;150;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8" name="Google Shape;158;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Discuss non measurable signs of change in weight etc e.g. clothes / reduced function etc</a:t>
            </a:r>
            <a:endParaRPr/>
          </a:p>
        </p:txBody>
      </p:sp>
      <p:sp>
        <p:nvSpPr>
          <p:cNvPr id="159" name="Google Shape;159;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2" name="Google Shape;172;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p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8" name="Google Shape;178;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6" name="Google Shape;186;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7" name="Google Shape;187;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5" name="Google Shape;195;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2" name="Google Shape;202;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9" name="Google Shape;209;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So it would make sense from the ERAS perspective that we target frailty to reduce the stress response of a transplant and improve the short term outcomes post surgery</a:t>
            </a:r>
            <a:endParaRPr/>
          </a:p>
        </p:txBody>
      </p:sp>
      <p:sp>
        <p:nvSpPr>
          <p:cNvPr id="210" name="Google Shape;210;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p1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5" name="Google Shape;235;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2" name="Google Shape;242;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Liver disease originates from different sources</a:t>
            </a:r>
            <a:endParaRPr/>
          </a:p>
          <a:p>
            <a:pPr indent="0" lvl="0" marL="0" rtl="0" algn="l">
              <a:spcBef>
                <a:spcPts val="0"/>
              </a:spcBef>
              <a:spcAft>
                <a:spcPts val="0"/>
              </a:spcAft>
              <a:buNone/>
            </a:pPr>
            <a:r>
              <a:rPr lang="en-GB"/>
              <a:t>Even with the same diagnosis, two people can have different symptoms</a:t>
            </a:r>
            <a:endParaRPr/>
          </a:p>
          <a:p>
            <a:pPr indent="0" lvl="0" marL="0" rtl="0" algn="l">
              <a:spcBef>
                <a:spcPts val="0"/>
              </a:spcBef>
              <a:spcAft>
                <a:spcPts val="0"/>
              </a:spcAft>
              <a:buNone/>
            </a:pPr>
            <a:r>
              <a:rPr lang="en-GB"/>
              <a:t>May have different severity of symptoms, PH, ascites, fatigue, HE, itching, loss of balance, falls. </a:t>
            </a:r>
            <a:endParaRPr/>
          </a:p>
        </p:txBody>
      </p:sp>
      <p:sp>
        <p:nvSpPr>
          <p:cNvPr id="243" name="Google Shape;243;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p1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1" name="Google Shape;251;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8" name="Google Shape;258;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Puneeta Tandon </a:t>
            </a:r>
            <a:r>
              <a:rPr baseline="30000" lang="en-GB"/>
              <a:t>1</a:t>
            </a:r>
            <a:r>
              <a:rPr b="0" i="0" lang="en-GB">
                <a:solidFill>
                  <a:srgbClr val="1F1F1F"/>
                </a:solidFill>
                <a:latin typeface="Arial"/>
                <a:ea typeface="Arial"/>
                <a:cs typeface="Arial"/>
                <a:sym typeface="Arial"/>
              </a:rPr>
              <a:t>, </a:t>
            </a:r>
            <a:r>
              <a:rPr lang="en-GB"/>
              <a:t>Kathleen Patricia Ismond </a:t>
            </a:r>
            <a:r>
              <a:rPr baseline="30000" lang="en-GB"/>
              <a:t>1</a:t>
            </a:r>
            <a:r>
              <a:rPr b="0" i="0" lang="en-GB">
                <a:solidFill>
                  <a:srgbClr val="1F1F1F"/>
                </a:solidFill>
                <a:latin typeface="Arial"/>
                <a:ea typeface="Arial"/>
                <a:cs typeface="Arial"/>
                <a:sym typeface="Arial"/>
              </a:rPr>
              <a:t>, </a:t>
            </a:r>
            <a:r>
              <a:rPr lang="en-GB"/>
              <a:t>Kenneth Riess </a:t>
            </a:r>
            <a:r>
              <a:rPr baseline="30000" lang="en-GB"/>
              <a:t>2</a:t>
            </a:r>
            <a:r>
              <a:rPr lang="en-GB"/>
              <a:t> </a:t>
            </a:r>
            <a:r>
              <a:rPr baseline="30000" lang="en-GB"/>
              <a:t>10</a:t>
            </a:r>
            <a:r>
              <a:rPr b="0" i="0" lang="en-GB">
                <a:solidFill>
                  <a:srgbClr val="1F1F1F"/>
                </a:solidFill>
                <a:latin typeface="Arial"/>
                <a:ea typeface="Arial"/>
                <a:cs typeface="Arial"/>
                <a:sym typeface="Arial"/>
              </a:rPr>
              <a:t>, </a:t>
            </a:r>
            <a:r>
              <a:rPr lang="en-GB"/>
              <a:t>Andres Duarte-Rojo </a:t>
            </a:r>
            <a:r>
              <a:rPr baseline="30000" lang="en-GB"/>
              <a:t>3</a:t>
            </a:r>
            <a:r>
              <a:rPr b="0" i="0" lang="en-GB">
                <a:solidFill>
                  <a:srgbClr val="1F1F1F"/>
                </a:solidFill>
                <a:latin typeface="Arial"/>
                <a:ea typeface="Arial"/>
                <a:cs typeface="Arial"/>
                <a:sym typeface="Arial"/>
              </a:rPr>
              <a:t>, </a:t>
            </a:r>
            <a:r>
              <a:rPr lang="en-GB"/>
              <a:t>Bandar Al-Judaibi </a:t>
            </a:r>
            <a:r>
              <a:rPr baseline="30000" lang="en-GB"/>
              <a:t>4</a:t>
            </a:r>
            <a:r>
              <a:rPr b="0" i="0" lang="en-GB">
                <a:solidFill>
                  <a:srgbClr val="1F1F1F"/>
                </a:solidFill>
                <a:latin typeface="Arial"/>
                <a:ea typeface="Arial"/>
                <a:cs typeface="Arial"/>
                <a:sym typeface="Arial"/>
              </a:rPr>
              <a:t>, </a:t>
            </a:r>
            <a:r>
              <a:rPr lang="en-GB"/>
              <a:t>Michael Andrew Dunn </a:t>
            </a:r>
            <a:r>
              <a:rPr baseline="30000" lang="en-GB"/>
              <a:t>5</a:t>
            </a:r>
            <a:r>
              <a:rPr b="0" i="0" lang="en-GB">
                <a:solidFill>
                  <a:srgbClr val="1F1F1F"/>
                </a:solidFill>
                <a:latin typeface="Arial"/>
                <a:ea typeface="Arial"/>
                <a:cs typeface="Arial"/>
                <a:sym typeface="Arial"/>
              </a:rPr>
              <a:t>, </a:t>
            </a:r>
            <a:r>
              <a:rPr lang="en-GB"/>
              <a:t>Jennifer Holman </a:t>
            </a:r>
            <a:r>
              <a:rPr baseline="30000" lang="en-GB"/>
              <a:t>6</a:t>
            </a:r>
            <a:r>
              <a:rPr b="0" i="0" lang="en-GB">
                <a:solidFill>
                  <a:srgbClr val="1F1F1F"/>
                </a:solidFill>
                <a:latin typeface="Arial"/>
                <a:ea typeface="Arial"/>
                <a:cs typeface="Arial"/>
                <a:sym typeface="Arial"/>
              </a:rPr>
              <a:t>, </a:t>
            </a:r>
            <a:r>
              <a:rPr lang="en-GB"/>
              <a:t>Nancy Howes </a:t>
            </a:r>
            <a:r>
              <a:rPr baseline="30000" lang="en-GB"/>
              <a:t>7</a:t>
            </a:r>
            <a:r>
              <a:rPr b="0" i="0" lang="en-GB">
                <a:solidFill>
                  <a:srgbClr val="1F1F1F"/>
                </a:solidFill>
                <a:latin typeface="Arial"/>
                <a:ea typeface="Arial"/>
                <a:cs typeface="Arial"/>
                <a:sym typeface="Arial"/>
              </a:rPr>
              <a:t>, </a:t>
            </a:r>
            <a:r>
              <a:rPr lang="en-GB"/>
              <a:t>Mark Joseph Franklin Haykowsky </a:t>
            </a:r>
            <a:r>
              <a:rPr baseline="30000" lang="en-GB"/>
              <a:t>8</a:t>
            </a:r>
            <a:r>
              <a:rPr b="0" i="0" lang="en-GB">
                <a:solidFill>
                  <a:srgbClr val="1F1F1F"/>
                </a:solidFill>
                <a:latin typeface="Arial"/>
                <a:ea typeface="Arial"/>
                <a:cs typeface="Arial"/>
                <a:sym typeface="Arial"/>
              </a:rPr>
              <a:t>, </a:t>
            </a:r>
            <a:r>
              <a:rPr lang="en-GB"/>
              <a:t>Deborah Ann Josbeno </a:t>
            </a:r>
            <a:r>
              <a:rPr baseline="30000" lang="en-GB"/>
              <a:t>9</a:t>
            </a:r>
            <a:r>
              <a:rPr b="0" i="0" lang="en-GB">
                <a:solidFill>
                  <a:srgbClr val="1F1F1F"/>
                </a:solidFill>
                <a:latin typeface="Arial"/>
                <a:ea typeface="Arial"/>
                <a:cs typeface="Arial"/>
                <a:sym typeface="Arial"/>
              </a:rPr>
              <a:t>, </a:t>
            </a:r>
            <a:r>
              <a:rPr lang="en-GB"/>
              <a:t>Margaret McNeely </a:t>
            </a:r>
            <a:r>
              <a:rPr baseline="30000" lang="en-GB"/>
              <a:t>10</a:t>
            </a:r>
            <a:endParaRPr/>
          </a:p>
        </p:txBody>
      </p:sp>
      <p:sp>
        <p:nvSpPr>
          <p:cNvPr id="259" name="Google Shape;259;p1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p2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7" name="Google Shape;267;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6" name="Google Shape;276;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‘The building blocks’ </a:t>
            </a:r>
            <a:endParaRPr/>
          </a:p>
        </p:txBody>
      </p:sp>
      <p:sp>
        <p:nvSpPr>
          <p:cNvPr id="277" name="Google Shape;277;p2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p2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5" name="Google Shape;295;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3" name="Google Shape;313;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4" name="Google Shape;314;p2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 name="Shape 317"/>
        <p:cNvGrpSpPr/>
        <p:nvPr/>
      </p:nvGrpSpPr>
      <p:grpSpPr>
        <a:xfrm>
          <a:off x="0" y="0"/>
          <a:ext cx="0" cy="0"/>
          <a:chOff x="0" y="0"/>
          <a:chExt cx="0" cy="0"/>
        </a:xfrm>
      </p:grpSpPr>
      <p:sp>
        <p:nvSpPr>
          <p:cNvPr id="318" name="Google Shape;318;p2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9" name="Google Shape;319;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4" name="Shape 324"/>
        <p:cNvGrpSpPr/>
        <p:nvPr/>
      </p:nvGrpSpPr>
      <p:grpSpPr>
        <a:xfrm>
          <a:off x="0" y="0"/>
          <a:ext cx="0" cy="0"/>
          <a:chOff x="0" y="0"/>
          <a:chExt cx="0" cy="0"/>
        </a:xfrm>
      </p:grpSpPr>
      <p:sp>
        <p:nvSpPr>
          <p:cNvPr id="325" name="Google Shape;325;p2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6" name="Google Shape;326;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6" name="Shape 16"/>
        <p:cNvGrpSpPr/>
        <p:nvPr/>
      </p:nvGrpSpPr>
      <p:grpSpPr>
        <a:xfrm>
          <a:off x="0" y="0"/>
          <a:ext cx="0" cy="0"/>
          <a:chOff x="0" y="0"/>
          <a:chExt cx="0" cy="0"/>
        </a:xfrm>
      </p:grpSpPr>
      <p:sp>
        <p:nvSpPr>
          <p:cNvPr id="17" name="Google Shape;17;p2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 name="Google Shape;18;p2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9" name="Google Shape;19;p2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2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 name="Google Shape;21;p2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2" name="Shape 22"/>
        <p:cNvGrpSpPr/>
        <p:nvPr/>
      </p:nvGrpSpPr>
      <p:grpSpPr>
        <a:xfrm>
          <a:off x="0" y="0"/>
          <a:ext cx="0" cy="0"/>
          <a:chOff x="0" y="0"/>
          <a:chExt cx="0" cy="0"/>
        </a:xfrm>
      </p:grpSpPr>
      <p:sp>
        <p:nvSpPr>
          <p:cNvPr id="23" name="Google Shape;23;p2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 name="Google Shape;24;p28"/>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5" name="Google Shape;25;p28"/>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6" name="Google Shape;26;p2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 name="Google Shape;27;p2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 name="Google Shape;28;p2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29" name="Shape 29"/>
        <p:cNvGrpSpPr/>
        <p:nvPr/>
      </p:nvGrpSpPr>
      <p:grpSpPr>
        <a:xfrm>
          <a:off x="0" y="0"/>
          <a:ext cx="0" cy="0"/>
          <a:chOff x="0" y="0"/>
          <a:chExt cx="0" cy="0"/>
        </a:xfrm>
      </p:grpSpPr>
      <p:sp>
        <p:nvSpPr>
          <p:cNvPr id="30" name="Google Shape;30;p29"/>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 name="Google Shape;31;p29"/>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2" name="Google Shape;32;p29"/>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3" name="Google Shape;33;p29"/>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4" name="Google Shape;34;p29"/>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5" name="Google Shape;35;p2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2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 name="Google Shape;37;p2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38" name="Shape 38"/>
        <p:cNvGrpSpPr/>
        <p:nvPr/>
      </p:nvGrpSpPr>
      <p:grpSpPr>
        <a:xfrm>
          <a:off x="0" y="0"/>
          <a:ext cx="0" cy="0"/>
          <a:chOff x="0" y="0"/>
          <a:chExt cx="0" cy="0"/>
        </a:xfrm>
      </p:grpSpPr>
      <p:sp>
        <p:nvSpPr>
          <p:cNvPr id="39" name="Google Shape;39;p3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0" name="Google Shape;40;p30"/>
          <p:cNvSpPr/>
          <p:nvPr>
            <p:ph idx="2" type="pic"/>
          </p:nvPr>
        </p:nvSpPr>
        <p:spPr>
          <a:xfrm>
            <a:off x="5183188" y="987425"/>
            <a:ext cx="6172200" cy="4873625"/>
          </a:xfrm>
          <a:prstGeom prst="rect">
            <a:avLst/>
          </a:prstGeom>
          <a:noFill/>
          <a:ln>
            <a:noFill/>
          </a:ln>
        </p:spPr>
      </p:sp>
      <p:sp>
        <p:nvSpPr>
          <p:cNvPr id="41" name="Google Shape;41;p30"/>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42" name="Google Shape;42;p3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3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3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45" name="Shape 45"/>
        <p:cNvGrpSpPr/>
        <p:nvPr/>
      </p:nvGrpSpPr>
      <p:grpSpPr>
        <a:xfrm>
          <a:off x="0" y="0"/>
          <a:ext cx="0" cy="0"/>
          <a:chOff x="0" y="0"/>
          <a:chExt cx="0" cy="0"/>
        </a:xfrm>
      </p:grpSpPr>
      <p:sp>
        <p:nvSpPr>
          <p:cNvPr id="46" name="Google Shape;46;p31"/>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7" name="Google Shape;47;p31"/>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48" name="Google Shape;48;p31"/>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49" name="Google Shape;49;p3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 name="Google Shape;50;p3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3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2" name="Shape 52"/>
        <p:cNvGrpSpPr/>
        <p:nvPr/>
      </p:nvGrpSpPr>
      <p:grpSpPr>
        <a:xfrm>
          <a:off x="0" y="0"/>
          <a:ext cx="0" cy="0"/>
          <a:chOff x="0" y="0"/>
          <a:chExt cx="0" cy="0"/>
        </a:xfrm>
      </p:grpSpPr>
      <p:sp>
        <p:nvSpPr>
          <p:cNvPr id="53" name="Google Shape;53;p3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4" name="Google Shape;54;p3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 name="Google Shape;55;p3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3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57" name="Shape 57"/>
        <p:cNvGrpSpPr/>
        <p:nvPr/>
      </p:nvGrpSpPr>
      <p:grpSpPr>
        <a:xfrm>
          <a:off x="0" y="0"/>
          <a:ext cx="0" cy="0"/>
          <a:chOff x="0" y="0"/>
          <a:chExt cx="0" cy="0"/>
        </a:xfrm>
      </p:grpSpPr>
      <p:sp>
        <p:nvSpPr>
          <p:cNvPr id="58" name="Google Shape;58;p33"/>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9" name="Google Shape;59;p33"/>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60" name="Google Shape;60;p3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3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2" name="Google Shape;62;p3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63" name="Shape 63"/>
        <p:cNvGrpSpPr/>
        <p:nvPr/>
      </p:nvGrpSpPr>
      <p:grpSpPr>
        <a:xfrm>
          <a:off x="0" y="0"/>
          <a:ext cx="0" cy="0"/>
          <a:chOff x="0" y="0"/>
          <a:chExt cx="0" cy="0"/>
        </a:xfrm>
      </p:grpSpPr>
      <p:sp>
        <p:nvSpPr>
          <p:cNvPr id="64" name="Google Shape;64;p34"/>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5" name="Google Shape;65;p34"/>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757575"/>
              </a:buClr>
              <a:buSzPts val="2400"/>
              <a:buNone/>
              <a:defRPr sz="2400">
                <a:solidFill>
                  <a:srgbClr val="757575"/>
                </a:solidFill>
              </a:defRPr>
            </a:lvl1pPr>
            <a:lvl2pPr indent="-228600" lvl="1" marL="914400" algn="l">
              <a:lnSpc>
                <a:spcPct val="90000"/>
              </a:lnSpc>
              <a:spcBef>
                <a:spcPts val="500"/>
              </a:spcBef>
              <a:spcAft>
                <a:spcPts val="0"/>
              </a:spcAft>
              <a:buClr>
                <a:srgbClr val="757575"/>
              </a:buClr>
              <a:buSzPts val="2000"/>
              <a:buNone/>
              <a:defRPr sz="2000">
                <a:solidFill>
                  <a:srgbClr val="757575"/>
                </a:solidFill>
              </a:defRPr>
            </a:lvl2pPr>
            <a:lvl3pPr indent="-228600" lvl="2" marL="1371600" algn="l">
              <a:lnSpc>
                <a:spcPct val="90000"/>
              </a:lnSpc>
              <a:spcBef>
                <a:spcPts val="500"/>
              </a:spcBef>
              <a:spcAft>
                <a:spcPts val="0"/>
              </a:spcAft>
              <a:buClr>
                <a:srgbClr val="757575"/>
              </a:buClr>
              <a:buSzPts val="1800"/>
              <a:buNone/>
              <a:defRPr sz="1800">
                <a:solidFill>
                  <a:srgbClr val="757575"/>
                </a:solidFill>
              </a:defRPr>
            </a:lvl3pPr>
            <a:lvl4pPr indent="-228600" lvl="3" marL="1828800" algn="l">
              <a:lnSpc>
                <a:spcPct val="90000"/>
              </a:lnSpc>
              <a:spcBef>
                <a:spcPts val="500"/>
              </a:spcBef>
              <a:spcAft>
                <a:spcPts val="0"/>
              </a:spcAft>
              <a:buClr>
                <a:srgbClr val="757575"/>
              </a:buClr>
              <a:buSzPts val="1600"/>
              <a:buNone/>
              <a:defRPr sz="1600">
                <a:solidFill>
                  <a:srgbClr val="757575"/>
                </a:solidFill>
              </a:defRPr>
            </a:lvl4pPr>
            <a:lvl5pPr indent="-228600" lvl="4" marL="2286000" algn="l">
              <a:lnSpc>
                <a:spcPct val="90000"/>
              </a:lnSpc>
              <a:spcBef>
                <a:spcPts val="500"/>
              </a:spcBef>
              <a:spcAft>
                <a:spcPts val="0"/>
              </a:spcAft>
              <a:buClr>
                <a:srgbClr val="757575"/>
              </a:buClr>
              <a:buSzPts val="1600"/>
              <a:buNone/>
              <a:defRPr sz="1600">
                <a:solidFill>
                  <a:srgbClr val="757575"/>
                </a:solidFill>
              </a:defRPr>
            </a:lvl5pPr>
            <a:lvl6pPr indent="-228600" lvl="5" marL="2743200" algn="l">
              <a:lnSpc>
                <a:spcPct val="90000"/>
              </a:lnSpc>
              <a:spcBef>
                <a:spcPts val="500"/>
              </a:spcBef>
              <a:spcAft>
                <a:spcPts val="0"/>
              </a:spcAft>
              <a:buClr>
                <a:srgbClr val="757575"/>
              </a:buClr>
              <a:buSzPts val="1600"/>
              <a:buNone/>
              <a:defRPr sz="1600">
                <a:solidFill>
                  <a:srgbClr val="757575"/>
                </a:solidFill>
              </a:defRPr>
            </a:lvl6pPr>
            <a:lvl7pPr indent="-228600" lvl="6" marL="3200400" algn="l">
              <a:lnSpc>
                <a:spcPct val="90000"/>
              </a:lnSpc>
              <a:spcBef>
                <a:spcPts val="500"/>
              </a:spcBef>
              <a:spcAft>
                <a:spcPts val="0"/>
              </a:spcAft>
              <a:buClr>
                <a:srgbClr val="757575"/>
              </a:buClr>
              <a:buSzPts val="1600"/>
              <a:buNone/>
              <a:defRPr sz="1600">
                <a:solidFill>
                  <a:srgbClr val="757575"/>
                </a:solidFill>
              </a:defRPr>
            </a:lvl7pPr>
            <a:lvl8pPr indent="-228600" lvl="7" marL="3657600" algn="l">
              <a:lnSpc>
                <a:spcPct val="90000"/>
              </a:lnSpc>
              <a:spcBef>
                <a:spcPts val="500"/>
              </a:spcBef>
              <a:spcAft>
                <a:spcPts val="0"/>
              </a:spcAft>
              <a:buClr>
                <a:srgbClr val="757575"/>
              </a:buClr>
              <a:buSzPts val="1600"/>
              <a:buNone/>
              <a:defRPr sz="1600">
                <a:solidFill>
                  <a:srgbClr val="757575"/>
                </a:solidFill>
              </a:defRPr>
            </a:lvl8pPr>
            <a:lvl9pPr indent="-228600" lvl="8" marL="4114800" algn="l">
              <a:lnSpc>
                <a:spcPct val="90000"/>
              </a:lnSpc>
              <a:spcBef>
                <a:spcPts val="500"/>
              </a:spcBef>
              <a:spcAft>
                <a:spcPts val="0"/>
              </a:spcAft>
              <a:buClr>
                <a:srgbClr val="757575"/>
              </a:buClr>
              <a:buSzPts val="1600"/>
              <a:buNone/>
              <a:defRPr sz="1600">
                <a:solidFill>
                  <a:srgbClr val="757575"/>
                </a:solidFill>
              </a:defRPr>
            </a:lvl9pPr>
          </a:lstStyle>
          <a:p/>
        </p:txBody>
      </p:sp>
      <p:sp>
        <p:nvSpPr>
          <p:cNvPr id="66" name="Google Shape;66;p3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3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3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9" name="Shape 69"/>
        <p:cNvGrpSpPr/>
        <p:nvPr/>
      </p:nvGrpSpPr>
      <p:grpSpPr>
        <a:xfrm>
          <a:off x="0" y="0"/>
          <a:ext cx="0" cy="0"/>
          <a:chOff x="0" y="0"/>
          <a:chExt cx="0" cy="0"/>
        </a:xfrm>
      </p:grpSpPr>
      <p:sp>
        <p:nvSpPr>
          <p:cNvPr id="70" name="Google Shape;70;p3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3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3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3" name="Shape 73"/>
        <p:cNvGrpSpPr/>
        <p:nvPr/>
      </p:nvGrpSpPr>
      <p:grpSpPr>
        <a:xfrm>
          <a:off x="0" y="0"/>
          <a:ext cx="0" cy="0"/>
          <a:chOff x="0" y="0"/>
          <a:chExt cx="0" cy="0"/>
        </a:xfrm>
      </p:grpSpPr>
      <p:sp>
        <p:nvSpPr>
          <p:cNvPr id="74" name="Google Shape;74;p3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5" name="Google Shape;75;p36"/>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6" name="Google Shape;76;p3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3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3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9" name="Shape 79"/>
        <p:cNvGrpSpPr/>
        <p:nvPr/>
      </p:nvGrpSpPr>
      <p:grpSpPr>
        <a:xfrm>
          <a:off x="0" y="0"/>
          <a:ext cx="0" cy="0"/>
          <a:chOff x="0" y="0"/>
          <a:chExt cx="0" cy="0"/>
        </a:xfrm>
      </p:grpSpPr>
      <p:sp>
        <p:nvSpPr>
          <p:cNvPr id="80" name="Google Shape;80;p37"/>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1" name="Google Shape;81;p37"/>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2" name="Google Shape;82;p3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3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 name="Google Shape;84;p3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theme" Target="../theme/theme1.xml"/><Relationship Id="rId12" Type="http://schemas.openxmlformats.org/officeDocument/2006/relationships/slideLayout" Target="../slideLayouts/slideLayout11.xml"/><Relationship Id="rId1" Type="http://schemas.openxmlformats.org/officeDocument/2006/relationships/image" Target="../media/image2.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2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Play"/>
              <a:buNone/>
              <a:defRPr b="0" i="0" sz="4400" u="none" cap="none" strike="noStrike">
                <a:solidFill>
                  <a:schemeClr val="dk1"/>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2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2" name="Google Shape;12;p2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757575"/>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 name="Google Shape;13;p2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757575"/>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4" name="Google Shape;14;p2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757575"/>
                </a:solidFill>
                <a:latin typeface="Arial"/>
                <a:ea typeface="Arial"/>
                <a:cs typeface="Arial"/>
                <a:sym typeface="Arial"/>
              </a:defRPr>
            </a:lvl1pPr>
            <a:lvl2pPr indent="0" lvl="1" marL="0" marR="0" rtl="0" algn="r">
              <a:spcBef>
                <a:spcPts val="0"/>
              </a:spcBef>
              <a:buNone/>
              <a:defRPr b="0" i="0" sz="1200" u="none" cap="none" strike="noStrike">
                <a:solidFill>
                  <a:srgbClr val="757575"/>
                </a:solidFill>
                <a:latin typeface="Arial"/>
                <a:ea typeface="Arial"/>
                <a:cs typeface="Arial"/>
                <a:sym typeface="Arial"/>
              </a:defRPr>
            </a:lvl2pPr>
            <a:lvl3pPr indent="0" lvl="2" marL="0" marR="0" rtl="0" algn="r">
              <a:spcBef>
                <a:spcPts val="0"/>
              </a:spcBef>
              <a:buNone/>
              <a:defRPr b="0" i="0" sz="1200" u="none" cap="none" strike="noStrike">
                <a:solidFill>
                  <a:srgbClr val="757575"/>
                </a:solidFill>
                <a:latin typeface="Arial"/>
                <a:ea typeface="Arial"/>
                <a:cs typeface="Arial"/>
                <a:sym typeface="Arial"/>
              </a:defRPr>
            </a:lvl3pPr>
            <a:lvl4pPr indent="0" lvl="3" marL="0" marR="0" rtl="0" algn="r">
              <a:spcBef>
                <a:spcPts val="0"/>
              </a:spcBef>
              <a:buNone/>
              <a:defRPr b="0" i="0" sz="1200" u="none" cap="none" strike="noStrike">
                <a:solidFill>
                  <a:srgbClr val="757575"/>
                </a:solidFill>
                <a:latin typeface="Arial"/>
                <a:ea typeface="Arial"/>
                <a:cs typeface="Arial"/>
                <a:sym typeface="Arial"/>
              </a:defRPr>
            </a:lvl4pPr>
            <a:lvl5pPr indent="0" lvl="4" marL="0" marR="0" rtl="0" algn="r">
              <a:spcBef>
                <a:spcPts val="0"/>
              </a:spcBef>
              <a:buNone/>
              <a:defRPr b="0" i="0" sz="1200" u="none" cap="none" strike="noStrike">
                <a:solidFill>
                  <a:srgbClr val="757575"/>
                </a:solidFill>
                <a:latin typeface="Arial"/>
                <a:ea typeface="Arial"/>
                <a:cs typeface="Arial"/>
                <a:sym typeface="Arial"/>
              </a:defRPr>
            </a:lvl5pPr>
            <a:lvl6pPr indent="0" lvl="5" marL="0" marR="0" rtl="0" algn="r">
              <a:spcBef>
                <a:spcPts val="0"/>
              </a:spcBef>
              <a:buNone/>
              <a:defRPr b="0" i="0" sz="1200" u="none" cap="none" strike="noStrike">
                <a:solidFill>
                  <a:srgbClr val="757575"/>
                </a:solidFill>
                <a:latin typeface="Arial"/>
                <a:ea typeface="Arial"/>
                <a:cs typeface="Arial"/>
                <a:sym typeface="Arial"/>
              </a:defRPr>
            </a:lvl6pPr>
            <a:lvl7pPr indent="0" lvl="6" marL="0" marR="0" rtl="0" algn="r">
              <a:spcBef>
                <a:spcPts val="0"/>
              </a:spcBef>
              <a:buNone/>
              <a:defRPr b="0" i="0" sz="1200" u="none" cap="none" strike="noStrike">
                <a:solidFill>
                  <a:srgbClr val="757575"/>
                </a:solidFill>
                <a:latin typeface="Arial"/>
                <a:ea typeface="Arial"/>
                <a:cs typeface="Arial"/>
                <a:sym typeface="Arial"/>
              </a:defRPr>
            </a:lvl7pPr>
            <a:lvl8pPr indent="0" lvl="7" marL="0" marR="0" rtl="0" algn="r">
              <a:spcBef>
                <a:spcPts val="0"/>
              </a:spcBef>
              <a:buNone/>
              <a:defRPr b="0" i="0" sz="1200" u="none" cap="none" strike="noStrike">
                <a:solidFill>
                  <a:srgbClr val="757575"/>
                </a:solidFill>
                <a:latin typeface="Arial"/>
                <a:ea typeface="Arial"/>
                <a:cs typeface="Arial"/>
                <a:sym typeface="Arial"/>
              </a:defRPr>
            </a:lvl8pPr>
            <a:lvl9pPr indent="0" lvl="8" marL="0" marR="0" rtl="0" algn="r">
              <a:spcBef>
                <a:spcPts val="0"/>
              </a:spcBef>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pic>
        <p:nvPicPr>
          <p:cNvPr descr="A picture containing shape&#10;&#10;Description automatically generated" id="15" name="Google Shape;15;p26"/>
          <p:cNvPicPr preferRelativeResize="0"/>
          <p:nvPr/>
        </p:nvPicPr>
        <p:blipFill rotWithShape="1">
          <a:blip r:embed="rId1">
            <a:alphaModFix/>
          </a:blip>
          <a:srcRect b="0" l="0" r="0" t="0"/>
          <a:stretch/>
        </p:blipFill>
        <p:spPr>
          <a:xfrm>
            <a:off x="-19585" y="0"/>
            <a:ext cx="12240000" cy="6854178"/>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0.png"/><Relationship Id="rId4" Type="http://schemas.openxmlformats.org/officeDocument/2006/relationships/image" Target="../media/image1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0.png"/><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7.jpg"/><Relationship Id="rId4" Type="http://schemas.openxmlformats.org/officeDocument/2006/relationships/image" Target="../media/image1.jpg"/><Relationship Id="rId5" Type="http://schemas.openxmlformats.org/officeDocument/2006/relationships/image" Target="../media/image9.png"/><Relationship Id="rId6" Type="http://schemas.openxmlformats.org/officeDocument/2006/relationships/image" Target="../media/image1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image" Target="../media/image5.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 Id="rId3" Type="http://schemas.openxmlformats.org/officeDocument/2006/relationships/image" Target="../media/image20.pn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12.png"/><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 Id="rId3" Type="http://schemas.openxmlformats.org/officeDocument/2006/relationships/image" Target="../media/image12.png"/><Relationship Id="rId4" Type="http://schemas.openxmlformats.org/officeDocument/2006/relationships/image" Target="../media/image8.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 Id="rId3" Type="http://schemas.openxmlformats.org/officeDocument/2006/relationships/image" Target="../media/image12.png"/><Relationship Id="rId4" Type="http://schemas.openxmlformats.org/officeDocument/2006/relationships/image" Target="../media/image8.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 Id="rId3" Type="http://schemas.openxmlformats.org/officeDocument/2006/relationships/image" Target="../media/image3.jpg"/><Relationship Id="rId4" Type="http://schemas.openxmlformats.org/officeDocument/2006/relationships/image" Target="../media/image16.jpg"/><Relationship Id="rId5" Type="http://schemas.openxmlformats.org/officeDocument/2006/relationships/image" Target="../media/image15.jpg"/><Relationship Id="rId6" Type="http://schemas.openxmlformats.org/officeDocument/2006/relationships/image" Target="../media/image1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 Id="rId3" Type="http://schemas.openxmlformats.org/officeDocument/2006/relationships/image" Target="../media/image2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0.png"/><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0.png"/><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10.png"/><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10.png"/><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10.png"/><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10.png"/><Relationship Id="rId4" Type="http://schemas.openxmlformats.org/officeDocument/2006/relationships/image" Target="../media/image1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26.png"/><Relationship Id="rId4" Type="http://schemas.openxmlformats.org/officeDocument/2006/relationships/image" Target="../media/image10.png"/><Relationship Id="rId5" Type="http://schemas.openxmlformats.org/officeDocument/2006/relationships/image" Target="../media/image1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29.jpg"/><Relationship Id="rId4" Type="http://schemas.openxmlformats.org/officeDocument/2006/relationships/image" Target="../media/image10.png"/><Relationship Id="rId5" Type="http://schemas.openxmlformats.org/officeDocument/2006/relationships/image" Target="../media/image1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25.jpg"/><Relationship Id="rId4" Type="http://schemas.openxmlformats.org/officeDocument/2006/relationships/image" Target="../media/image10.png"/><Relationship Id="rId5" Type="http://schemas.openxmlformats.org/officeDocument/2006/relationships/image" Target="../media/image1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10.png"/><Relationship Id="rId4" Type="http://schemas.openxmlformats.org/officeDocument/2006/relationships/image" Target="../media/image1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33.jpg"/><Relationship Id="rId4" Type="http://schemas.openxmlformats.org/officeDocument/2006/relationships/image" Target="../media/image41.jpg"/><Relationship Id="rId9" Type="http://schemas.openxmlformats.org/officeDocument/2006/relationships/image" Target="../media/image23.jpg"/><Relationship Id="rId5" Type="http://schemas.openxmlformats.org/officeDocument/2006/relationships/image" Target="../media/image28.jpg"/><Relationship Id="rId6" Type="http://schemas.openxmlformats.org/officeDocument/2006/relationships/image" Target="../media/image24.jpg"/><Relationship Id="rId7" Type="http://schemas.openxmlformats.org/officeDocument/2006/relationships/image" Target="../media/image44.jpg"/><Relationship Id="rId8" Type="http://schemas.openxmlformats.org/officeDocument/2006/relationships/image" Target="../media/image22.jpg"/></Relationships>
</file>

<file path=ppt/slides/_rels/slide22.xml.rels><?xml version="1.0" encoding="UTF-8" standalone="yes"?><Relationships xmlns="http://schemas.openxmlformats.org/package/2006/relationships"><Relationship Id="rId11" Type="http://schemas.openxmlformats.org/officeDocument/2006/relationships/image" Target="../media/image35.jpg"/><Relationship Id="rId10" Type="http://schemas.openxmlformats.org/officeDocument/2006/relationships/image" Target="../media/image43.jpg"/><Relationship Id="rId12" Type="http://schemas.openxmlformats.org/officeDocument/2006/relationships/image" Target="../media/image39.jpg"/><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31.jpg"/><Relationship Id="rId4" Type="http://schemas.openxmlformats.org/officeDocument/2006/relationships/image" Target="../media/image27.jpg"/><Relationship Id="rId9" Type="http://schemas.openxmlformats.org/officeDocument/2006/relationships/image" Target="../media/image37.jpg"/><Relationship Id="rId5" Type="http://schemas.openxmlformats.org/officeDocument/2006/relationships/image" Target="../media/image40.jpg"/><Relationship Id="rId6" Type="http://schemas.openxmlformats.org/officeDocument/2006/relationships/image" Target="../media/image34.jpg"/><Relationship Id="rId7" Type="http://schemas.openxmlformats.org/officeDocument/2006/relationships/image" Target="../media/image36.jpg"/><Relationship Id="rId8" Type="http://schemas.openxmlformats.org/officeDocument/2006/relationships/image" Target="../media/image38.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42.jpg"/><Relationship Id="rId4" Type="http://schemas.openxmlformats.org/officeDocument/2006/relationships/image" Target="../media/image10.png"/><Relationship Id="rId5" Type="http://schemas.openxmlformats.org/officeDocument/2006/relationships/image" Target="../media/image1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 Id="rId3" Type="http://schemas.openxmlformats.org/officeDocument/2006/relationships/image" Target="../media/image32.jpg"/><Relationship Id="rId4" Type="http://schemas.openxmlformats.org/officeDocument/2006/relationships/image" Target="../media/image45.png"/><Relationship Id="rId5" Type="http://schemas.openxmlformats.org/officeDocument/2006/relationships/image" Target="../media/image10.png"/><Relationship Id="rId6"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en-GB"/>
              <a:t>Promoting good personal health</a:t>
            </a:r>
            <a:endParaRPr/>
          </a:p>
        </p:txBody>
      </p:sp>
      <p:sp>
        <p:nvSpPr>
          <p:cNvPr id="90" name="Google Shape;90;p1"/>
          <p:cNvSpPr txBox="1"/>
          <p:nvPr>
            <p:ph idx="1" type="body"/>
          </p:nvPr>
        </p:nvSpPr>
        <p:spPr>
          <a:xfrm>
            <a:off x="3266114" y="2890458"/>
            <a:ext cx="6694750" cy="1077084"/>
          </a:xfrm>
          <a:prstGeom prst="rect">
            <a:avLst/>
          </a:prstGeom>
          <a:noFill/>
          <a:ln>
            <a:noFill/>
          </a:ln>
        </p:spPr>
        <p:txBody>
          <a:bodyPr anchorCtr="0" anchor="t" bIns="45700" lIns="91425" spcFirstLastPara="1" rIns="91425" wrap="square" tIns="45700">
            <a:normAutofit fontScale="70000" lnSpcReduction="20000"/>
          </a:bodyPr>
          <a:lstStyle/>
          <a:p>
            <a:pPr indent="0" lvl="0" marL="0" rtl="0" algn="r">
              <a:lnSpc>
                <a:spcPct val="90000"/>
              </a:lnSpc>
              <a:spcBef>
                <a:spcPts val="0"/>
              </a:spcBef>
              <a:spcAft>
                <a:spcPts val="0"/>
              </a:spcAft>
              <a:buClr>
                <a:schemeClr val="dk1"/>
              </a:buClr>
              <a:buSzPct val="100000"/>
              <a:buNone/>
            </a:pPr>
            <a:r>
              <a:rPr lang="en-GB"/>
              <a:t>Jenny Towey</a:t>
            </a:r>
            <a:endParaRPr/>
          </a:p>
          <a:p>
            <a:pPr indent="0" lvl="0" marL="0" rtl="0" algn="r">
              <a:lnSpc>
                <a:spcPct val="90000"/>
              </a:lnSpc>
              <a:spcBef>
                <a:spcPts val="1000"/>
              </a:spcBef>
              <a:spcAft>
                <a:spcPts val="0"/>
              </a:spcAft>
              <a:buClr>
                <a:schemeClr val="dk1"/>
              </a:buClr>
              <a:buSzPct val="100000"/>
              <a:buNone/>
            </a:pPr>
            <a:r>
              <a:rPr lang="en-GB"/>
              <a:t>Specialist Hepatology and Transplant Dietitian</a:t>
            </a:r>
            <a:endParaRPr/>
          </a:p>
          <a:p>
            <a:pPr indent="0" lvl="0" marL="0" rtl="0" algn="r">
              <a:lnSpc>
                <a:spcPct val="90000"/>
              </a:lnSpc>
              <a:spcBef>
                <a:spcPts val="1000"/>
              </a:spcBef>
              <a:spcAft>
                <a:spcPts val="0"/>
              </a:spcAft>
              <a:buClr>
                <a:schemeClr val="dk1"/>
              </a:buClr>
              <a:buSzPct val="100000"/>
              <a:buNone/>
            </a:pPr>
            <a:r>
              <a:rPr lang="en-GB"/>
              <a:t>University Hospitals Birmingham NHS Foundation Trust </a:t>
            </a:r>
            <a:endParaRPr/>
          </a:p>
          <a:p>
            <a:pPr indent="0" lvl="0" marL="0" rtl="0" algn="r">
              <a:lnSpc>
                <a:spcPct val="90000"/>
              </a:lnSpc>
              <a:spcBef>
                <a:spcPts val="1000"/>
              </a:spcBef>
              <a:spcAft>
                <a:spcPts val="0"/>
              </a:spcAft>
              <a:buClr>
                <a:schemeClr val="dk1"/>
              </a:buClr>
              <a:buSzPct val="100000"/>
              <a:buNone/>
            </a:pPr>
            <a:r>
              <a:t/>
            </a:r>
            <a:endParaRPr/>
          </a:p>
        </p:txBody>
      </p:sp>
      <p:pic>
        <p:nvPicPr>
          <p:cNvPr id="91" name="Google Shape;91;p1"/>
          <p:cNvPicPr preferRelativeResize="0"/>
          <p:nvPr/>
        </p:nvPicPr>
        <p:blipFill rotWithShape="1">
          <a:blip r:embed="rId3">
            <a:alphaModFix/>
          </a:blip>
          <a:srcRect b="0" l="0" r="0" t="0"/>
          <a:stretch/>
        </p:blipFill>
        <p:spPr>
          <a:xfrm>
            <a:off x="277427" y="4393526"/>
            <a:ext cx="2635385" cy="1505027"/>
          </a:xfrm>
          <a:prstGeom prst="rect">
            <a:avLst/>
          </a:prstGeom>
          <a:noFill/>
          <a:ln>
            <a:noFill/>
          </a:ln>
        </p:spPr>
      </p:pic>
      <p:pic>
        <p:nvPicPr>
          <p:cNvPr id="92" name="Google Shape;92;p1"/>
          <p:cNvPicPr preferRelativeResize="0"/>
          <p:nvPr/>
        </p:nvPicPr>
        <p:blipFill rotWithShape="1">
          <a:blip r:embed="rId4">
            <a:alphaModFix/>
          </a:blip>
          <a:srcRect b="0" l="0" r="0" t="0"/>
          <a:stretch/>
        </p:blipFill>
        <p:spPr>
          <a:xfrm>
            <a:off x="10719412" y="4756879"/>
            <a:ext cx="1265600" cy="1189227"/>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sp>
        <p:nvSpPr>
          <p:cNvPr id="97" name="Google Shape;97;p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en-GB"/>
              <a:t>Aims</a:t>
            </a:r>
            <a:endParaRPr/>
          </a:p>
        </p:txBody>
      </p:sp>
      <p:sp>
        <p:nvSpPr>
          <p:cNvPr id="98" name="Google Shape;98;p2"/>
          <p:cNvSpPr txBox="1"/>
          <p:nvPr>
            <p:ph idx="1" type="body"/>
          </p:nvPr>
        </p:nvSpPr>
        <p:spPr>
          <a:xfrm>
            <a:off x="838200" y="1587918"/>
            <a:ext cx="8406384" cy="4158235"/>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lang="en-GB"/>
              <a:t>To understand what it means to eat for health.</a:t>
            </a:r>
            <a:endParaRPr/>
          </a:p>
          <a:p>
            <a:pPr indent="0" lvl="0" marL="0" rtl="0" algn="l">
              <a:lnSpc>
                <a:spcPct val="90000"/>
              </a:lnSpc>
              <a:spcBef>
                <a:spcPts val="1000"/>
              </a:spcBef>
              <a:spcAft>
                <a:spcPts val="0"/>
              </a:spcAft>
              <a:buClr>
                <a:schemeClr val="dk1"/>
              </a:buClr>
              <a:buSzPts val="2800"/>
              <a:buNone/>
            </a:pPr>
            <a:r>
              <a:t/>
            </a:r>
            <a:endParaRPr/>
          </a:p>
          <a:p>
            <a:pPr indent="-228600" lvl="0" marL="228600" rtl="0" algn="l">
              <a:lnSpc>
                <a:spcPct val="90000"/>
              </a:lnSpc>
              <a:spcBef>
                <a:spcPts val="1000"/>
              </a:spcBef>
              <a:spcAft>
                <a:spcPts val="0"/>
              </a:spcAft>
              <a:buClr>
                <a:schemeClr val="dk1"/>
              </a:buClr>
              <a:buSzPts val="2800"/>
              <a:buChar char="•"/>
            </a:pPr>
            <a:r>
              <a:rPr lang="en-GB"/>
              <a:t>To understand the role of diet in PSC.</a:t>
            </a:r>
            <a:endParaRPr/>
          </a:p>
          <a:p>
            <a:pPr indent="0" lvl="0" marL="0" rtl="0" algn="l">
              <a:lnSpc>
                <a:spcPct val="90000"/>
              </a:lnSpc>
              <a:spcBef>
                <a:spcPts val="1000"/>
              </a:spcBef>
              <a:spcAft>
                <a:spcPts val="0"/>
              </a:spcAft>
              <a:buClr>
                <a:schemeClr val="dk1"/>
              </a:buClr>
              <a:buSzPts val="2800"/>
              <a:buNone/>
            </a:pPr>
            <a:r>
              <a:t/>
            </a:r>
            <a:endParaRPr/>
          </a:p>
          <a:p>
            <a:pPr indent="-228600" lvl="0" marL="228600" rtl="0" algn="l">
              <a:lnSpc>
                <a:spcPct val="90000"/>
              </a:lnSpc>
              <a:spcBef>
                <a:spcPts val="1000"/>
              </a:spcBef>
              <a:spcAft>
                <a:spcPts val="0"/>
              </a:spcAft>
              <a:buClr>
                <a:schemeClr val="dk1"/>
              </a:buClr>
              <a:buSzPts val="2800"/>
              <a:buChar char="•"/>
            </a:pPr>
            <a:r>
              <a:rPr lang="en-GB"/>
              <a:t>To consider your individual needs and the importance of early intervention. </a:t>
            </a:r>
            <a:endParaRPr/>
          </a:p>
          <a:p>
            <a:pPr indent="-50800" lvl="0" marL="228600" rtl="0" algn="l">
              <a:lnSpc>
                <a:spcPct val="90000"/>
              </a:lnSpc>
              <a:spcBef>
                <a:spcPts val="1000"/>
              </a:spcBef>
              <a:spcAft>
                <a:spcPts val="0"/>
              </a:spcAft>
              <a:buClr>
                <a:schemeClr val="dk1"/>
              </a:buClr>
              <a:buSzPts val="2800"/>
              <a:buNone/>
            </a:pPr>
            <a:r>
              <a:t/>
            </a:r>
            <a:endParaRPr/>
          </a:p>
        </p:txBody>
      </p:sp>
      <p:pic>
        <p:nvPicPr>
          <p:cNvPr id="99" name="Google Shape;99;p2"/>
          <p:cNvPicPr preferRelativeResize="0"/>
          <p:nvPr/>
        </p:nvPicPr>
        <p:blipFill rotWithShape="1">
          <a:blip r:embed="rId3">
            <a:alphaModFix/>
          </a:blip>
          <a:srcRect b="0" l="0" r="0" t="0"/>
          <a:stretch/>
        </p:blipFill>
        <p:spPr>
          <a:xfrm>
            <a:off x="287587" y="4576579"/>
            <a:ext cx="2047989" cy="1169574"/>
          </a:xfrm>
          <a:prstGeom prst="rect">
            <a:avLst/>
          </a:prstGeom>
          <a:noFill/>
          <a:ln>
            <a:noFill/>
          </a:ln>
        </p:spPr>
      </p:pic>
      <p:pic>
        <p:nvPicPr>
          <p:cNvPr id="100" name="Google Shape;100;p2"/>
          <p:cNvPicPr preferRelativeResize="0"/>
          <p:nvPr/>
        </p:nvPicPr>
        <p:blipFill rotWithShape="1">
          <a:blip r:embed="rId4">
            <a:alphaModFix/>
          </a:blip>
          <a:srcRect b="0" l="0" r="0" t="0"/>
          <a:stretch/>
        </p:blipFill>
        <p:spPr>
          <a:xfrm>
            <a:off x="10719412" y="4756879"/>
            <a:ext cx="1265600" cy="1189227"/>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sp>
        <p:nvSpPr>
          <p:cNvPr id="105" name="Google Shape;105;p3"/>
          <p:cNvSpPr txBox="1"/>
          <p:nvPr>
            <p:ph type="title"/>
          </p:nvPr>
        </p:nvSpPr>
        <p:spPr>
          <a:xfrm>
            <a:off x="839788" y="365125"/>
            <a:ext cx="10515600" cy="73215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000"/>
              <a:buFont typeface="Play"/>
              <a:buNone/>
            </a:pPr>
            <a:r>
              <a:rPr lang="en-GB" sz="4000"/>
              <a:t>Diet can impact many things….</a:t>
            </a:r>
            <a:endParaRPr/>
          </a:p>
        </p:txBody>
      </p:sp>
      <p:pic>
        <p:nvPicPr>
          <p:cNvPr descr="Sleep 101: Why Sleep Is So Important to ..." id="106" name="Google Shape;106;p3"/>
          <p:cNvPicPr preferRelativeResize="0"/>
          <p:nvPr/>
        </p:nvPicPr>
        <p:blipFill rotWithShape="1">
          <a:blip r:embed="rId3">
            <a:alphaModFix/>
          </a:blip>
          <a:srcRect b="0" l="0" r="0" t="0"/>
          <a:stretch/>
        </p:blipFill>
        <p:spPr>
          <a:xfrm>
            <a:off x="1190943" y="1548658"/>
            <a:ext cx="2962275" cy="1543050"/>
          </a:xfrm>
          <a:prstGeom prst="rect">
            <a:avLst/>
          </a:prstGeom>
          <a:solidFill>
            <a:srgbClr val="ECECEC"/>
          </a:solidFill>
          <a:ln cap="sq" cmpd="sng" w="190500">
            <a:solidFill>
              <a:srgbClr val="FFFFFF"/>
            </a:solidFill>
            <a:prstDash val="solid"/>
            <a:miter lim="800000"/>
            <a:headEnd len="sm" w="sm" type="none"/>
            <a:tailEnd len="sm" w="sm" type="none"/>
          </a:ln>
          <a:effectLst>
            <a:outerShdw blurRad="65000" kx="195000" rotWithShape="0" algn="tl" dir="12900000" dist="50800" ky="145000">
              <a:srgbClr val="000000">
                <a:alpha val="29803"/>
              </a:srgbClr>
            </a:outerShdw>
          </a:effectLst>
        </p:spPr>
      </p:pic>
      <p:pic>
        <p:nvPicPr>
          <p:cNvPr descr="Types of Energy - Knowledge Bank ..." id="107" name="Google Shape;107;p3"/>
          <p:cNvPicPr preferRelativeResize="0"/>
          <p:nvPr/>
        </p:nvPicPr>
        <p:blipFill rotWithShape="1">
          <a:blip r:embed="rId4">
            <a:alphaModFix/>
          </a:blip>
          <a:srcRect b="0" l="0" r="0" t="0"/>
          <a:stretch/>
        </p:blipFill>
        <p:spPr>
          <a:xfrm>
            <a:off x="6209795" y="1481983"/>
            <a:ext cx="2838450" cy="1609725"/>
          </a:xfrm>
          <a:prstGeom prst="rect">
            <a:avLst/>
          </a:prstGeom>
          <a:solidFill>
            <a:srgbClr val="ECECEC"/>
          </a:solidFill>
          <a:ln cap="sq" cmpd="sng" w="190500">
            <a:solidFill>
              <a:srgbClr val="FFFFFF"/>
            </a:solidFill>
            <a:prstDash val="solid"/>
            <a:miter lim="800000"/>
            <a:headEnd len="sm" w="sm" type="none"/>
            <a:tailEnd len="sm" w="sm" type="none"/>
          </a:ln>
          <a:effectLst>
            <a:outerShdw blurRad="65000" kx="195000" rotWithShape="0" algn="tl" dir="12900000" dist="50800" ky="145000">
              <a:srgbClr val="000000">
                <a:alpha val="29803"/>
              </a:srgbClr>
            </a:outerShdw>
          </a:effectLst>
        </p:spPr>
      </p:pic>
      <p:pic>
        <p:nvPicPr>
          <p:cNvPr id="108" name="Google Shape;108;p3"/>
          <p:cNvPicPr preferRelativeResize="0"/>
          <p:nvPr/>
        </p:nvPicPr>
        <p:blipFill rotWithShape="1">
          <a:blip r:embed="rId5">
            <a:alphaModFix/>
          </a:blip>
          <a:srcRect b="0" l="0" r="0" t="0"/>
          <a:stretch/>
        </p:blipFill>
        <p:spPr>
          <a:xfrm>
            <a:off x="7538662" y="3842425"/>
            <a:ext cx="2746432" cy="1685310"/>
          </a:xfrm>
          <a:prstGeom prst="rect">
            <a:avLst/>
          </a:prstGeom>
          <a:solidFill>
            <a:srgbClr val="ECECEC"/>
          </a:solidFill>
          <a:ln cap="sq" cmpd="sng" w="1905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pic>
        <p:nvPicPr>
          <p:cNvPr id="109" name="Google Shape;109;p3"/>
          <p:cNvPicPr preferRelativeResize="0"/>
          <p:nvPr/>
        </p:nvPicPr>
        <p:blipFill rotWithShape="1">
          <a:blip r:embed="rId6">
            <a:alphaModFix/>
          </a:blip>
          <a:srcRect b="0" l="0" r="0" t="0"/>
          <a:stretch/>
        </p:blipFill>
        <p:spPr>
          <a:xfrm>
            <a:off x="2760325" y="3666138"/>
            <a:ext cx="2237146" cy="2037885"/>
          </a:xfrm>
          <a:prstGeom prst="rect">
            <a:avLst/>
          </a:prstGeom>
          <a:solidFill>
            <a:srgbClr val="ECECEC"/>
          </a:solidFill>
          <a:ln cap="sq" cmpd="sng" w="190500">
            <a:solidFill>
              <a:srgbClr val="FFFFFF"/>
            </a:solidFill>
            <a:prstDash val="solid"/>
            <a:miter lim="800000"/>
            <a:headEnd len="sm" w="sm" type="none"/>
            <a:tailEnd len="sm" w="sm" type="none"/>
          </a:ln>
          <a:effectLst>
            <a:outerShdw blurRad="65000" kx="195000" rotWithShape="0" algn="tl" dir="12900000" dist="50800" ky="145000">
              <a:srgbClr val="000000">
                <a:alpha val="29803"/>
              </a:srgbClr>
            </a:outerShdw>
          </a:effectLst>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p4"/>
          <p:cNvSpPr txBox="1"/>
          <p:nvPr>
            <p:ph type="title"/>
          </p:nvPr>
        </p:nvSpPr>
        <p:spPr>
          <a:xfrm>
            <a:off x="575093" y="336884"/>
            <a:ext cx="4357854" cy="530225"/>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chemeClr val="dk1"/>
              </a:buClr>
              <a:buSzPts val="4400"/>
              <a:buFont typeface="Play"/>
              <a:buNone/>
            </a:pPr>
            <a:r>
              <a:rPr lang="en-GB" sz="4400"/>
              <a:t>Microbiome</a:t>
            </a:r>
            <a:endParaRPr/>
          </a:p>
        </p:txBody>
      </p:sp>
      <p:pic>
        <p:nvPicPr>
          <p:cNvPr descr="Microbiome: How the microbes living in ..." id="115" name="Google Shape;115;p4"/>
          <p:cNvPicPr preferRelativeResize="0"/>
          <p:nvPr>
            <p:ph idx="2" type="pic"/>
          </p:nvPr>
        </p:nvPicPr>
        <p:blipFill rotWithShape="1">
          <a:blip r:embed="rId3">
            <a:alphaModFix/>
          </a:blip>
          <a:srcRect b="0" l="7862" r="7861" t="0"/>
          <a:stretch/>
        </p:blipFill>
        <p:spPr>
          <a:xfrm>
            <a:off x="3321338" y="1307784"/>
            <a:ext cx="4733913" cy="3737941"/>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p5"/>
          <p:cNvSpPr txBox="1"/>
          <p:nvPr>
            <p:ph type="title"/>
          </p:nvPr>
        </p:nvSpPr>
        <p:spPr>
          <a:xfrm>
            <a:off x="839788" y="457200"/>
            <a:ext cx="5865812" cy="530225"/>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chemeClr val="dk1"/>
              </a:buClr>
              <a:buSzPts val="4400"/>
              <a:buFont typeface="Play"/>
              <a:buNone/>
            </a:pPr>
            <a:r>
              <a:rPr lang="en-GB" sz="4400"/>
              <a:t>Eating for health</a:t>
            </a:r>
            <a:endParaRPr/>
          </a:p>
        </p:txBody>
      </p:sp>
      <p:sp>
        <p:nvSpPr>
          <p:cNvPr id="122" name="Google Shape;122;p5"/>
          <p:cNvSpPr txBox="1"/>
          <p:nvPr>
            <p:ph idx="1" type="body"/>
          </p:nvPr>
        </p:nvSpPr>
        <p:spPr>
          <a:xfrm>
            <a:off x="5538788" y="999490"/>
            <a:ext cx="6172200" cy="4873625"/>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lang="en-GB" sz="2800"/>
              <a:t>Provides the correct balance of nutrients to help the body work properly.</a:t>
            </a:r>
            <a:endParaRPr/>
          </a:p>
          <a:p>
            <a:pPr indent="0" lvl="0" marL="0" rtl="0" algn="l">
              <a:lnSpc>
                <a:spcPct val="90000"/>
              </a:lnSpc>
              <a:spcBef>
                <a:spcPts val="1000"/>
              </a:spcBef>
              <a:spcAft>
                <a:spcPts val="0"/>
              </a:spcAft>
              <a:buClr>
                <a:schemeClr val="dk1"/>
              </a:buClr>
              <a:buSzPts val="2800"/>
              <a:buNone/>
            </a:pPr>
            <a:r>
              <a:t/>
            </a:r>
            <a:endParaRPr sz="2800"/>
          </a:p>
          <a:p>
            <a:pPr indent="-228600" lvl="0" marL="228600" rtl="0" algn="l">
              <a:lnSpc>
                <a:spcPct val="90000"/>
              </a:lnSpc>
              <a:spcBef>
                <a:spcPts val="1000"/>
              </a:spcBef>
              <a:spcAft>
                <a:spcPts val="0"/>
              </a:spcAft>
              <a:buClr>
                <a:schemeClr val="dk1"/>
              </a:buClr>
              <a:buSzPts val="2800"/>
              <a:buChar char="•"/>
            </a:pPr>
            <a:r>
              <a:rPr lang="en-GB" sz="2800"/>
              <a:t>Can help to manage weight.</a:t>
            </a:r>
            <a:endParaRPr/>
          </a:p>
          <a:p>
            <a:pPr indent="0" lvl="0" marL="0" rtl="0" algn="l">
              <a:lnSpc>
                <a:spcPct val="90000"/>
              </a:lnSpc>
              <a:spcBef>
                <a:spcPts val="1000"/>
              </a:spcBef>
              <a:spcAft>
                <a:spcPts val="0"/>
              </a:spcAft>
              <a:buClr>
                <a:schemeClr val="dk1"/>
              </a:buClr>
              <a:buSzPts val="2800"/>
              <a:buNone/>
            </a:pPr>
            <a:r>
              <a:t/>
            </a:r>
            <a:endParaRPr sz="2800"/>
          </a:p>
          <a:p>
            <a:pPr indent="-228600" lvl="0" marL="228600" rtl="0" algn="l">
              <a:lnSpc>
                <a:spcPct val="90000"/>
              </a:lnSpc>
              <a:spcBef>
                <a:spcPts val="1000"/>
              </a:spcBef>
              <a:spcAft>
                <a:spcPts val="0"/>
              </a:spcAft>
              <a:buClr>
                <a:schemeClr val="dk1"/>
              </a:buClr>
              <a:buSzPts val="2800"/>
              <a:buChar char="•"/>
            </a:pPr>
            <a:r>
              <a:rPr lang="en-GB" sz="2800"/>
              <a:t>Can help with mood, sleep, brain function. </a:t>
            </a:r>
            <a:endParaRPr/>
          </a:p>
          <a:p>
            <a:pPr indent="-50800" lvl="0" marL="228600" rtl="0" algn="l">
              <a:lnSpc>
                <a:spcPct val="90000"/>
              </a:lnSpc>
              <a:spcBef>
                <a:spcPts val="1000"/>
              </a:spcBef>
              <a:spcAft>
                <a:spcPts val="0"/>
              </a:spcAft>
              <a:buClr>
                <a:schemeClr val="dk1"/>
              </a:buClr>
              <a:buSzPts val="2800"/>
              <a:buNone/>
            </a:pPr>
            <a:r>
              <a:t/>
            </a:r>
            <a:endParaRPr sz="2800"/>
          </a:p>
        </p:txBody>
      </p:sp>
      <p:sp>
        <p:nvSpPr>
          <p:cNvPr id="123" name="Google Shape;123;p5"/>
          <p:cNvSpPr txBox="1"/>
          <p:nvPr>
            <p:ph idx="2" type="body"/>
          </p:nvPr>
        </p:nvSpPr>
        <p:spPr>
          <a:xfrm>
            <a:off x="836612" y="1102360"/>
            <a:ext cx="3932237" cy="3811588"/>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1600"/>
              <a:buNone/>
            </a:pPr>
            <a:r>
              <a:t/>
            </a:r>
            <a:endParaRPr/>
          </a:p>
        </p:txBody>
      </p:sp>
      <p:pic>
        <p:nvPicPr>
          <p:cNvPr id="124" name="Google Shape;124;p5"/>
          <p:cNvPicPr preferRelativeResize="0"/>
          <p:nvPr/>
        </p:nvPicPr>
        <p:blipFill rotWithShape="1">
          <a:blip r:embed="rId3">
            <a:alphaModFix/>
          </a:blip>
          <a:srcRect b="0" l="0" r="0" t="0"/>
          <a:stretch/>
        </p:blipFill>
        <p:spPr>
          <a:xfrm>
            <a:off x="289857" y="1102360"/>
            <a:ext cx="5232193" cy="3686208"/>
          </a:xfrm>
          <a:prstGeom prst="rect">
            <a:avLst/>
          </a:prstGeom>
          <a:noFill/>
          <a:ln>
            <a:noFill/>
          </a:ln>
        </p:spPr>
      </p:pic>
      <p:pic>
        <p:nvPicPr>
          <p:cNvPr id="125" name="Google Shape;125;p5"/>
          <p:cNvPicPr preferRelativeResize="0"/>
          <p:nvPr/>
        </p:nvPicPr>
        <p:blipFill rotWithShape="1">
          <a:blip r:embed="rId4">
            <a:alphaModFix/>
          </a:blip>
          <a:srcRect b="0" l="0" r="0" t="0"/>
          <a:stretch/>
        </p:blipFill>
        <p:spPr>
          <a:xfrm>
            <a:off x="10719412" y="4756879"/>
            <a:ext cx="1265600" cy="1189227"/>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6"/>
          <p:cNvSpPr txBox="1"/>
          <p:nvPr>
            <p:ph type="title"/>
          </p:nvPr>
        </p:nvSpPr>
        <p:spPr>
          <a:xfrm>
            <a:off x="695408" y="120316"/>
            <a:ext cx="7762791" cy="782053"/>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chemeClr val="dk1"/>
              </a:buClr>
              <a:buSzPts val="4400"/>
              <a:buFont typeface="Play"/>
              <a:buNone/>
            </a:pPr>
            <a:r>
              <a:rPr lang="en-GB" sz="4400"/>
              <a:t>Does anything  change with PSC?</a:t>
            </a:r>
            <a:endParaRPr/>
          </a:p>
        </p:txBody>
      </p:sp>
      <p:sp>
        <p:nvSpPr>
          <p:cNvPr id="132" name="Google Shape;132;p6"/>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3200"/>
              <a:buChar char="•"/>
            </a:pPr>
            <a:r>
              <a:rPr lang="en-GB"/>
              <a:t>S</a:t>
            </a:r>
            <a:r>
              <a:rPr lang="en-GB" sz="3200"/>
              <a:t>pare energy </a:t>
            </a:r>
            <a:r>
              <a:rPr lang="en-GB"/>
              <a:t>should be stored </a:t>
            </a:r>
            <a:r>
              <a:rPr lang="en-GB" sz="3200"/>
              <a:t>in the liver and muscle as ‘glycogen’.</a:t>
            </a:r>
            <a:endParaRPr/>
          </a:p>
          <a:p>
            <a:pPr indent="-25400" lvl="0" marL="228600" rtl="0" algn="l">
              <a:lnSpc>
                <a:spcPct val="90000"/>
              </a:lnSpc>
              <a:spcBef>
                <a:spcPts val="1000"/>
              </a:spcBef>
              <a:spcAft>
                <a:spcPts val="0"/>
              </a:spcAft>
              <a:buClr>
                <a:schemeClr val="dk1"/>
              </a:buClr>
              <a:buSzPts val="3200"/>
              <a:buNone/>
            </a:pPr>
            <a:r>
              <a:t/>
            </a:r>
            <a:endParaRPr/>
          </a:p>
          <a:p>
            <a:pPr indent="-228600" lvl="0" marL="228600" rtl="0" algn="l">
              <a:lnSpc>
                <a:spcPct val="90000"/>
              </a:lnSpc>
              <a:spcBef>
                <a:spcPts val="1000"/>
              </a:spcBef>
              <a:spcAft>
                <a:spcPts val="0"/>
              </a:spcAft>
              <a:buClr>
                <a:schemeClr val="dk1"/>
              </a:buClr>
              <a:buSzPts val="3200"/>
              <a:buChar char="•"/>
            </a:pPr>
            <a:r>
              <a:rPr lang="en-GB" sz="3200"/>
              <a:t>Increase reliance on muscle and fat stores for energy provision.</a:t>
            </a:r>
            <a:endParaRPr/>
          </a:p>
          <a:p>
            <a:pPr indent="0" lvl="0" marL="0" rtl="0" algn="l">
              <a:lnSpc>
                <a:spcPct val="90000"/>
              </a:lnSpc>
              <a:spcBef>
                <a:spcPts val="1000"/>
              </a:spcBef>
              <a:spcAft>
                <a:spcPts val="0"/>
              </a:spcAft>
              <a:buClr>
                <a:schemeClr val="dk1"/>
              </a:buClr>
              <a:buSzPts val="3200"/>
              <a:buNone/>
            </a:pPr>
            <a:r>
              <a:t/>
            </a:r>
            <a:endParaRPr/>
          </a:p>
          <a:p>
            <a:pPr indent="-228600" lvl="0" marL="228600" rtl="0" algn="l">
              <a:lnSpc>
                <a:spcPct val="90000"/>
              </a:lnSpc>
              <a:spcBef>
                <a:spcPts val="1000"/>
              </a:spcBef>
              <a:spcAft>
                <a:spcPts val="0"/>
              </a:spcAft>
              <a:buClr>
                <a:schemeClr val="dk1"/>
              </a:buClr>
              <a:buSzPts val="3200"/>
              <a:buChar char="•"/>
            </a:pPr>
            <a:r>
              <a:rPr lang="en-GB"/>
              <a:t>May be subtle changes to absorption.</a:t>
            </a:r>
            <a:endParaRPr sz="3200"/>
          </a:p>
          <a:p>
            <a:pPr indent="-25400" lvl="0" marL="228600" rtl="0" algn="l">
              <a:lnSpc>
                <a:spcPct val="90000"/>
              </a:lnSpc>
              <a:spcBef>
                <a:spcPts val="1000"/>
              </a:spcBef>
              <a:spcAft>
                <a:spcPts val="0"/>
              </a:spcAft>
              <a:buClr>
                <a:schemeClr val="dk1"/>
              </a:buClr>
              <a:buSzPts val="3200"/>
              <a:buNone/>
            </a:pPr>
            <a:r>
              <a:t/>
            </a:r>
            <a:endParaRPr/>
          </a:p>
        </p:txBody>
      </p:sp>
      <p:sp>
        <p:nvSpPr>
          <p:cNvPr id="133" name="Google Shape;133;p6"/>
          <p:cNvSpPr txBox="1"/>
          <p:nvPr>
            <p:ph idx="2" type="body"/>
          </p:nvPr>
        </p:nvSpPr>
        <p:spPr>
          <a:xfrm>
            <a:off x="839788" y="987425"/>
            <a:ext cx="3932237" cy="4881563"/>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1600"/>
              <a:buNone/>
            </a:pPr>
            <a:r>
              <a:t/>
            </a:r>
            <a:endParaRPr/>
          </a:p>
        </p:txBody>
      </p:sp>
      <p:pic>
        <p:nvPicPr>
          <p:cNvPr id="134" name="Google Shape;134;p6"/>
          <p:cNvPicPr preferRelativeResize="0"/>
          <p:nvPr/>
        </p:nvPicPr>
        <p:blipFill rotWithShape="1">
          <a:blip r:embed="rId3">
            <a:alphaModFix/>
          </a:blip>
          <a:srcRect b="0" l="0" r="0" t="0"/>
          <a:stretch/>
        </p:blipFill>
        <p:spPr>
          <a:xfrm>
            <a:off x="10719412" y="4756879"/>
            <a:ext cx="1265600" cy="1189227"/>
          </a:xfrm>
          <a:prstGeom prst="rect">
            <a:avLst/>
          </a:prstGeom>
          <a:noFill/>
          <a:ln>
            <a:noFill/>
          </a:ln>
        </p:spPr>
      </p:pic>
      <p:sp>
        <p:nvSpPr>
          <p:cNvPr id="135" name="Google Shape;135;p6"/>
          <p:cNvSpPr/>
          <p:nvPr/>
        </p:nvSpPr>
        <p:spPr>
          <a:xfrm>
            <a:off x="7940840" y="2382253"/>
            <a:ext cx="517359" cy="589547"/>
          </a:xfrm>
          <a:prstGeom prst="downArrow">
            <a:avLst>
              <a:gd fmla="val 50000" name="adj1"/>
              <a:gd fmla="val 50000" name="adj2"/>
            </a:avLst>
          </a:prstGeom>
          <a:solidFill>
            <a:schemeClr val="accent1"/>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136" name="Google Shape;136;p6"/>
          <p:cNvSpPr/>
          <p:nvPr/>
        </p:nvSpPr>
        <p:spPr>
          <a:xfrm>
            <a:off x="7940840" y="4071854"/>
            <a:ext cx="517359" cy="589547"/>
          </a:xfrm>
          <a:prstGeom prst="downArrow">
            <a:avLst>
              <a:gd fmla="val 50000" name="adj1"/>
              <a:gd fmla="val 50000" name="adj2"/>
            </a:avLst>
          </a:prstGeom>
          <a:solidFill>
            <a:schemeClr val="accent1"/>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pic>
        <p:nvPicPr>
          <p:cNvPr id="137" name="Google Shape;137;p6"/>
          <p:cNvPicPr preferRelativeResize="0"/>
          <p:nvPr/>
        </p:nvPicPr>
        <p:blipFill rotWithShape="1">
          <a:blip r:embed="rId4">
            <a:alphaModFix/>
          </a:blip>
          <a:srcRect b="0" l="0" r="0" t="0"/>
          <a:stretch/>
        </p:blipFill>
        <p:spPr>
          <a:xfrm>
            <a:off x="564694" y="1480735"/>
            <a:ext cx="4207331" cy="328377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
        <p:nvSpPr>
          <p:cNvPr id="143" name="Google Shape;143;p7"/>
          <p:cNvSpPr txBox="1"/>
          <p:nvPr>
            <p:ph type="title"/>
          </p:nvPr>
        </p:nvSpPr>
        <p:spPr>
          <a:xfrm>
            <a:off x="839788" y="457200"/>
            <a:ext cx="3932237" cy="530225"/>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chemeClr val="dk1"/>
              </a:buClr>
              <a:buSzPts val="4400"/>
              <a:buFont typeface="Play"/>
              <a:buNone/>
            </a:pPr>
            <a:r>
              <a:rPr lang="en-GB" sz="4400"/>
              <a:t>Dietary fat</a:t>
            </a:r>
            <a:endParaRPr/>
          </a:p>
        </p:txBody>
      </p:sp>
      <p:sp>
        <p:nvSpPr>
          <p:cNvPr id="144" name="Google Shape;144;p7"/>
          <p:cNvSpPr txBox="1"/>
          <p:nvPr>
            <p:ph idx="1" type="body"/>
          </p:nvPr>
        </p:nvSpPr>
        <p:spPr>
          <a:xfrm>
            <a:off x="4523874" y="721895"/>
            <a:ext cx="6831514" cy="5139155"/>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3200"/>
              <a:buChar char="•"/>
            </a:pPr>
            <a:r>
              <a:rPr lang="en-GB"/>
              <a:t>Bile acids are important for the digestion of fats in the gut and for carrying toxins/other substances away from the liver.</a:t>
            </a:r>
            <a:endParaRPr/>
          </a:p>
          <a:p>
            <a:pPr indent="0" lvl="0" marL="0" rtl="0" algn="l">
              <a:lnSpc>
                <a:spcPct val="90000"/>
              </a:lnSpc>
              <a:spcBef>
                <a:spcPts val="1000"/>
              </a:spcBef>
              <a:spcAft>
                <a:spcPts val="0"/>
              </a:spcAft>
              <a:buClr>
                <a:schemeClr val="dk1"/>
              </a:buClr>
              <a:buSzPts val="3200"/>
              <a:buNone/>
            </a:pPr>
            <a:r>
              <a:t/>
            </a:r>
            <a:endParaRPr/>
          </a:p>
          <a:p>
            <a:pPr indent="-228600" lvl="0" marL="228600" rtl="0" algn="l">
              <a:lnSpc>
                <a:spcPct val="90000"/>
              </a:lnSpc>
              <a:spcBef>
                <a:spcPts val="1000"/>
              </a:spcBef>
              <a:spcAft>
                <a:spcPts val="0"/>
              </a:spcAft>
              <a:buClr>
                <a:schemeClr val="dk1"/>
              </a:buClr>
              <a:buSzPts val="3200"/>
              <a:buChar char="•"/>
            </a:pPr>
            <a:r>
              <a:rPr lang="en-GB"/>
              <a:t>Insufficient bile to digest fats.</a:t>
            </a:r>
            <a:endParaRPr/>
          </a:p>
          <a:p>
            <a:pPr indent="-25400" lvl="0" marL="228600" rtl="0" algn="l">
              <a:lnSpc>
                <a:spcPct val="90000"/>
              </a:lnSpc>
              <a:spcBef>
                <a:spcPts val="1000"/>
              </a:spcBef>
              <a:spcAft>
                <a:spcPts val="0"/>
              </a:spcAft>
              <a:buClr>
                <a:schemeClr val="dk1"/>
              </a:buClr>
              <a:buSzPts val="3200"/>
              <a:buNone/>
            </a:pPr>
            <a:r>
              <a:t/>
            </a:r>
            <a:endParaRPr/>
          </a:p>
          <a:p>
            <a:pPr indent="-228600" lvl="0" marL="228600" rtl="0" algn="l">
              <a:lnSpc>
                <a:spcPct val="90000"/>
              </a:lnSpc>
              <a:spcBef>
                <a:spcPts val="1000"/>
              </a:spcBef>
              <a:spcAft>
                <a:spcPts val="0"/>
              </a:spcAft>
              <a:buClr>
                <a:schemeClr val="dk1"/>
              </a:buClr>
              <a:buSzPts val="3200"/>
              <a:buChar char="•"/>
            </a:pPr>
            <a:r>
              <a:rPr lang="en-GB"/>
              <a:t>Can be helpful to reduce dietary fat intake.</a:t>
            </a:r>
            <a:endParaRPr/>
          </a:p>
        </p:txBody>
      </p:sp>
      <p:pic>
        <p:nvPicPr>
          <p:cNvPr id="145" name="Google Shape;145;p7"/>
          <p:cNvPicPr preferRelativeResize="0"/>
          <p:nvPr/>
        </p:nvPicPr>
        <p:blipFill rotWithShape="1">
          <a:blip r:embed="rId3">
            <a:alphaModFix/>
          </a:blip>
          <a:srcRect b="0" l="0" r="0" t="0"/>
          <a:stretch/>
        </p:blipFill>
        <p:spPr>
          <a:xfrm>
            <a:off x="1321411" y="1196032"/>
            <a:ext cx="2209914" cy="2076557"/>
          </a:xfrm>
          <a:prstGeom prst="rect">
            <a:avLst/>
          </a:prstGeom>
          <a:noFill/>
          <a:ln>
            <a:noFill/>
          </a:ln>
        </p:spPr>
      </p:pic>
      <p:pic>
        <p:nvPicPr>
          <p:cNvPr descr="Why are we so afraid of eating fat ..." id="146" name="Google Shape;146;p7"/>
          <p:cNvPicPr preferRelativeResize="0"/>
          <p:nvPr/>
        </p:nvPicPr>
        <p:blipFill rotWithShape="1">
          <a:blip r:embed="rId4">
            <a:alphaModFix/>
          </a:blip>
          <a:srcRect b="0" l="0" r="0" t="0"/>
          <a:stretch/>
        </p:blipFill>
        <p:spPr>
          <a:xfrm>
            <a:off x="1092811" y="3481196"/>
            <a:ext cx="2879074" cy="1908951"/>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p8"/>
          <p:cNvSpPr txBox="1"/>
          <p:nvPr>
            <p:ph type="title"/>
          </p:nvPr>
        </p:nvSpPr>
        <p:spPr>
          <a:xfrm>
            <a:off x="839788" y="457200"/>
            <a:ext cx="9125847" cy="530225"/>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chemeClr val="dk1"/>
              </a:buClr>
              <a:buSzPts val="4400"/>
              <a:buFont typeface="Play"/>
              <a:buNone/>
            </a:pPr>
            <a:r>
              <a:rPr lang="en-GB" sz="4400"/>
              <a:t>Which types of fat need to be reduced?</a:t>
            </a:r>
            <a:endParaRPr/>
          </a:p>
        </p:txBody>
      </p:sp>
      <p:sp>
        <p:nvSpPr>
          <p:cNvPr id="153" name="Google Shape;153;p8"/>
          <p:cNvSpPr txBox="1"/>
          <p:nvPr>
            <p:ph idx="1" type="body"/>
          </p:nvPr>
        </p:nvSpPr>
        <p:spPr>
          <a:xfrm>
            <a:off x="4678016" y="1196032"/>
            <a:ext cx="6677371" cy="4665018"/>
          </a:xfrm>
          <a:prstGeom prst="rect">
            <a:avLst/>
          </a:prstGeom>
          <a:noFill/>
          <a:ln>
            <a:noFill/>
          </a:ln>
        </p:spPr>
        <p:txBody>
          <a:bodyPr anchorCtr="0" anchor="t" bIns="45700" lIns="91425" spcFirstLastPara="1" rIns="91425" wrap="square" tIns="45700">
            <a:normAutofit lnSpcReduction="10000"/>
          </a:bodyPr>
          <a:lstStyle/>
          <a:p>
            <a:pPr indent="-228600" lvl="0" marL="228600" rtl="0" algn="l">
              <a:lnSpc>
                <a:spcPct val="90000"/>
              </a:lnSpc>
              <a:spcBef>
                <a:spcPts val="0"/>
              </a:spcBef>
              <a:spcAft>
                <a:spcPts val="0"/>
              </a:spcAft>
              <a:buClr>
                <a:schemeClr val="dk1"/>
              </a:buClr>
              <a:buSzPts val="3200"/>
              <a:buChar char="•"/>
            </a:pPr>
            <a:r>
              <a:rPr lang="en-GB"/>
              <a:t>All types of dietary fat require bile acids for digestion.</a:t>
            </a:r>
            <a:endParaRPr/>
          </a:p>
          <a:p>
            <a:pPr indent="-25400" lvl="0" marL="228600" rtl="0" algn="l">
              <a:lnSpc>
                <a:spcPct val="90000"/>
              </a:lnSpc>
              <a:spcBef>
                <a:spcPts val="1000"/>
              </a:spcBef>
              <a:spcAft>
                <a:spcPts val="0"/>
              </a:spcAft>
              <a:buClr>
                <a:schemeClr val="dk1"/>
              </a:buClr>
              <a:buSzPts val="3200"/>
              <a:buNone/>
            </a:pPr>
            <a:r>
              <a:t/>
            </a:r>
            <a:endParaRPr/>
          </a:p>
          <a:p>
            <a:pPr indent="-228600" lvl="0" marL="228600" rtl="0" algn="l">
              <a:lnSpc>
                <a:spcPct val="90000"/>
              </a:lnSpc>
              <a:spcBef>
                <a:spcPts val="1000"/>
              </a:spcBef>
              <a:spcAft>
                <a:spcPts val="0"/>
              </a:spcAft>
              <a:buClr>
                <a:schemeClr val="dk1"/>
              </a:buClr>
              <a:buSzPts val="3200"/>
              <a:buChar char="•"/>
            </a:pPr>
            <a:r>
              <a:rPr lang="en-GB"/>
              <a:t>Steatorrhoea</a:t>
            </a:r>
            <a:endParaRPr/>
          </a:p>
          <a:p>
            <a:pPr indent="-228600" lvl="1" marL="685800" rtl="0" algn="l">
              <a:lnSpc>
                <a:spcPct val="90000"/>
              </a:lnSpc>
              <a:spcBef>
                <a:spcPts val="500"/>
              </a:spcBef>
              <a:spcAft>
                <a:spcPts val="0"/>
              </a:spcAft>
              <a:buClr>
                <a:schemeClr val="dk1"/>
              </a:buClr>
              <a:buSzPts val="2800"/>
              <a:buChar char="•"/>
            </a:pPr>
            <a:r>
              <a:rPr lang="en-GB"/>
              <a:t>Fatty / oily</a:t>
            </a:r>
            <a:endParaRPr/>
          </a:p>
          <a:p>
            <a:pPr indent="-228600" lvl="1" marL="685800" rtl="0" algn="l">
              <a:lnSpc>
                <a:spcPct val="90000"/>
              </a:lnSpc>
              <a:spcBef>
                <a:spcPts val="500"/>
              </a:spcBef>
              <a:spcAft>
                <a:spcPts val="0"/>
              </a:spcAft>
              <a:buClr>
                <a:schemeClr val="dk1"/>
              </a:buClr>
              <a:buSzPts val="2800"/>
              <a:buChar char="•"/>
            </a:pPr>
            <a:r>
              <a:rPr lang="en-GB"/>
              <a:t>Pale / orange / yellow / tan</a:t>
            </a:r>
            <a:endParaRPr/>
          </a:p>
          <a:p>
            <a:pPr indent="-228600" lvl="1" marL="685800" rtl="0" algn="l">
              <a:lnSpc>
                <a:spcPct val="90000"/>
              </a:lnSpc>
              <a:spcBef>
                <a:spcPts val="500"/>
              </a:spcBef>
              <a:spcAft>
                <a:spcPts val="0"/>
              </a:spcAft>
              <a:buClr>
                <a:schemeClr val="dk1"/>
              </a:buClr>
              <a:buSzPts val="2800"/>
              <a:buChar char="•"/>
            </a:pPr>
            <a:r>
              <a:rPr lang="en-GB"/>
              <a:t>Foul smelling</a:t>
            </a:r>
            <a:endParaRPr/>
          </a:p>
          <a:p>
            <a:pPr indent="-228600" lvl="1" marL="685800" rtl="0" algn="l">
              <a:lnSpc>
                <a:spcPct val="90000"/>
              </a:lnSpc>
              <a:spcBef>
                <a:spcPts val="500"/>
              </a:spcBef>
              <a:spcAft>
                <a:spcPts val="0"/>
              </a:spcAft>
              <a:buClr>
                <a:schemeClr val="dk1"/>
              </a:buClr>
              <a:buSzPts val="2800"/>
              <a:buChar char="•"/>
            </a:pPr>
            <a:r>
              <a:rPr lang="en-GB"/>
              <a:t>Not flush well</a:t>
            </a:r>
            <a:endParaRPr/>
          </a:p>
          <a:p>
            <a:pPr indent="-228600" lvl="1" marL="685800" rtl="0" algn="l">
              <a:lnSpc>
                <a:spcPct val="90000"/>
              </a:lnSpc>
              <a:spcBef>
                <a:spcPts val="500"/>
              </a:spcBef>
              <a:spcAft>
                <a:spcPts val="0"/>
              </a:spcAft>
              <a:buClr>
                <a:schemeClr val="dk1"/>
              </a:buClr>
              <a:buSzPts val="2800"/>
              <a:buChar char="•"/>
            </a:pPr>
            <a:r>
              <a:rPr lang="en-GB"/>
              <a:t>Loose consistency (not always)</a:t>
            </a:r>
            <a:endParaRPr/>
          </a:p>
          <a:p>
            <a:pPr indent="-228600" lvl="1" marL="685800" rtl="0" algn="l">
              <a:lnSpc>
                <a:spcPct val="90000"/>
              </a:lnSpc>
              <a:spcBef>
                <a:spcPts val="500"/>
              </a:spcBef>
              <a:spcAft>
                <a:spcPts val="0"/>
              </a:spcAft>
              <a:buClr>
                <a:schemeClr val="dk1"/>
              </a:buClr>
              <a:buSzPts val="2800"/>
              <a:buChar char="•"/>
            </a:pPr>
            <a:r>
              <a:rPr lang="en-GB"/>
              <a:t>Associated wind / bloating </a:t>
            </a:r>
            <a:endParaRPr/>
          </a:p>
        </p:txBody>
      </p:sp>
      <p:pic>
        <p:nvPicPr>
          <p:cNvPr id="154" name="Google Shape;154;p8"/>
          <p:cNvPicPr preferRelativeResize="0"/>
          <p:nvPr/>
        </p:nvPicPr>
        <p:blipFill rotWithShape="1">
          <a:blip r:embed="rId3">
            <a:alphaModFix/>
          </a:blip>
          <a:srcRect b="0" l="0" r="0" t="0"/>
          <a:stretch/>
        </p:blipFill>
        <p:spPr>
          <a:xfrm>
            <a:off x="1321411" y="1196032"/>
            <a:ext cx="2209914" cy="2076557"/>
          </a:xfrm>
          <a:prstGeom prst="rect">
            <a:avLst/>
          </a:prstGeom>
          <a:noFill/>
          <a:ln>
            <a:noFill/>
          </a:ln>
        </p:spPr>
      </p:pic>
      <p:pic>
        <p:nvPicPr>
          <p:cNvPr descr="Why are we so afraid of eating fat ..." id="155" name="Google Shape;155;p8"/>
          <p:cNvPicPr preferRelativeResize="0"/>
          <p:nvPr/>
        </p:nvPicPr>
        <p:blipFill rotWithShape="1">
          <a:blip r:embed="rId4">
            <a:alphaModFix/>
          </a:blip>
          <a:srcRect b="0" l="0" r="0" t="0"/>
          <a:stretch/>
        </p:blipFill>
        <p:spPr>
          <a:xfrm>
            <a:off x="1092811" y="3481196"/>
            <a:ext cx="2879074" cy="1908951"/>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sp>
        <p:nvSpPr>
          <p:cNvPr id="161" name="Google Shape;161;p9"/>
          <p:cNvSpPr txBox="1"/>
          <p:nvPr>
            <p:ph type="title"/>
          </p:nvPr>
        </p:nvSpPr>
        <p:spPr>
          <a:xfrm>
            <a:off x="639970" y="221698"/>
            <a:ext cx="8675273" cy="775252"/>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Font typeface="Play"/>
              <a:buNone/>
            </a:pPr>
            <a:r>
              <a:rPr lang="en-GB"/>
              <a:t>Assessment of body composition</a:t>
            </a:r>
            <a:endParaRPr/>
          </a:p>
        </p:txBody>
      </p:sp>
      <p:pic>
        <p:nvPicPr>
          <p:cNvPr descr="Grip Strength Test: How To &amp; Normative ..." id="162" name="Google Shape;162;p9"/>
          <p:cNvPicPr preferRelativeResize="0"/>
          <p:nvPr/>
        </p:nvPicPr>
        <p:blipFill rotWithShape="1">
          <a:blip r:embed="rId3">
            <a:alphaModFix/>
          </a:blip>
          <a:srcRect b="0" l="0" r="0" t="0"/>
          <a:stretch/>
        </p:blipFill>
        <p:spPr>
          <a:xfrm>
            <a:off x="1413429" y="1564795"/>
            <a:ext cx="1771650" cy="2571750"/>
          </a:xfrm>
          <a:prstGeom prst="rect">
            <a:avLst/>
          </a:prstGeom>
          <a:noFill/>
          <a:ln>
            <a:noFill/>
          </a:ln>
        </p:spPr>
      </p:pic>
      <p:pic>
        <p:nvPicPr>
          <p:cNvPr descr="Measure Mid Arm Circumference ..." id="163" name="Google Shape;163;p9"/>
          <p:cNvPicPr preferRelativeResize="0"/>
          <p:nvPr/>
        </p:nvPicPr>
        <p:blipFill rotWithShape="1">
          <a:blip r:embed="rId4">
            <a:alphaModFix/>
          </a:blip>
          <a:srcRect b="0" l="0" r="0" t="0"/>
          <a:stretch/>
        </p:blipFill>
        <p:spPr>
          <a:xfrm>
            <a:off x="4584393" y="1737161"/>
            <a:ext cx="2466975" cy="1847850"/>
          </a:xfrm>
          <a:prstGeom prst="rect">
            <a:avLst/>
          </a:prstGeom>
          <a:noFill/>
          <a:ln>
            <a:noFill/>
          </a:ln>
        </p:spPr>
      </p:pic>
      <p:pic>
        <p:nvPicPr>
          <p:cNvPr descr="Triceps skinfold thickness taken with a ..." id="164" name="Google Shape;164;p9"/>
          <p:cNvPicPr preferRelativeResize="0"/>
          <p:nvPr/>
        </p:nvPicPr>
        <p:blipFill rotWithShape="1">
          <a:blip r:embed="rId5">
            <a:alphaModFix/>
          </a:blip>
          <a:srcRect b="0" l="0" r="0" t="0"/>
          <a:stretch/>
        </p:blipFill>
        <p:spPr>
          <a:xfrm>
            <a:off x="8300830" y="1564795"/>
            <a:ext cx="2028825" cy="2247900"/>
          </a:xfrm>
          <a:prstGeom prst="rect">
            <a:avLst/>
          </a:prstGeom>
          <a:noFill/>
          <a:ln>
            <a:noFill/>
          </a:ln>
        </p:spPr>
      </p:pic>
      <p:sp>
        <p:nvSpPr>
          <p:cNvPr id="165" name="Google Shape;165;p9"/>
          <p:cNvSpPr txBox="1"/>
          <p:nvPr/>
        </p:nvSpPr>
        <p:spPr>
          <a:xfrm>
            <a:off x="1124924" y="4463722"/>
            <a:ext cx="2060155" cy="369332"/>
          </a:xfrm>
          <a:prstGeom prst="rect">
            <a:avLst/>
          </a:prstGeom>
          <a:solidFill>
            <a:schemeClr val="lt1">
              <a:alpha val="98823"/>
            </a:schemeClr>
          </a:solidFill>
          <a:ln cap="flat" cmpd="sng" w="28575">
            <a:solidFill>
              <a:schemeClr val="accent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b="0" i="0" lang="en-GB" sz="1800" u="none" cap="none" strike="noStrike">
                <a:solidFill>
                  <a:schemeClr val="dk1"/>
                </a:solidFill>
                <a:latin typeface="Arial"/>
                <a:ea typeface="Arial"/>
                <a:cs typeface="Arial"/>
                <a:sym typeface="Arial"/>
              </a:rPr>
              <a:t>Handgrip strength</a:t>
            </a:r>
            <a:endParaRPr/>
          </a:p>
        </p:txBody>
      </p:sp>
      <p:sp>
        <p:nvSpPr>
          <p:cNvPr id="166" name="Google Shape;166;p9"/>
          <p:cNvSpPr txBox="1"/>
          <p:nvPr/>
        </p:nvSpPr>
        <p:spPr>
          <a:xfrm>
            <a:off x="4787802" y="4325223"/>
            <a:ext cx="2060155" cy="646331"/>
          </a:xfrm>
          <a:prstGeom prst="rect">
            <a:avLst/>
          </a:prstGeom>
          <a:solidFill>
            <a:schemeClr val="lt1">
              <a:alpha val="98823"/>
            </a:schemeClr>
          </a:solidFill>
          <a:ln cap="flat" cmpd="sng" w="28575">
            <a:solidFill>
              <a:schemeClr val="accent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spcBef>
                <a:spcPts val="0"/>
              </a:spcBef>
              <a:spcAft>
                <a:spcPts val="0"/>
              </a:spcAft>
              <a:buNone/>
            </a:pPr>
            <a:r>
              <a:rPr lang="en-GB" sz="1800">
                <a:solidFill>
                  <a:schemeClr val="dk1"/>
                </a:solidFill>
                <a:latin typeface="Arial"/>
                <a:ea typeface="Arial"/>
                <a:cs typeface="Arial"/>
                <a:sym typeface="Arial"/>
              </a:rPr>
              <a:t>Mid upper arm circumference</a:t>
            </a:r>
            <a:endParaRPr/>
          </a:p>
        </p:txBody>
      </p:sp>
      <p:sp>
        <p:nvSpPr>
          <p:cNvPr id="167" name="Google Shape;167;p9"/>
          <p:cNvSpPr txBox="1"/>
          <p:nvPr/>
        </p:nvSpPr>
        <p:spPr>
          <a:xfrm>
            <a:off x="8285164" y="4451685"/>
            <a:ext cx="2060155" cy="369332"/>
          </a:xfrm>
          <a:prstGeom prst="rect">
            <a:avLst/>
          </a:prstGeom>
          <a:solidFill>
            <a:schemeClr val="lt1">
              <a:alpha val="98823"/>
            </a:schemeClr>
          </a:solidFill>
          <a:ln cap="flat" cmpd="sng" w="28575">
            <a:solidFill>
              <a:schemeClr val="accent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spcBef>
                <a:spcPts val="0"/>
              </a:spcBef>
              <a:spcAft>
                <a:spcPts val="0"/>
              </a:spcAft>
              <a:buNone/>
            </a:pPr>
            <a:r>
              <a:rPr lang="en-GB" sz="1800">
                <a:solidFill>
                  <a:schemeClr val="dk1"/>
                </a:solidFill>
                <a:latin typeface="Arial"/>
                <a:ea typeface="Arial"/>
                <a:cs typeface="Arial"/>
                <a:sym typeface="Arial"/>
              </a:rPr>
              <a:t>Tricep skinfold</a:t>
            </a:r>
            <a:endParaRPr/>
          </a:p>
        </p:txBody>
      </p:sp>
      <p:pic>
        <p:nvPicPr>
          <p:cNvPr descr="Plus Symbol (+)" id="168" name="Google Shape;168;p9"/>
          <p:cNvPicPr preferRelativeResize="0"/>
          <p:nvPr/>
        </p:nvPicPr>
        <p:blipFill rotWithShape="1">
          <a:blip r:embed="rId6">
            <a:alphaModFix/>
          </a:blip>
          <a:srcRect b="0" l="0" r="0" t="0"/>
          <a:stretch/>
        </p:blipFill>
        <p:spPr>
          <a:xfrm>
            <a:off x="3334931" y="2106311"/>
            <a:ext cx="1164867" cy="1164867"/>
          </a:xfrm>
          <a:prstGeom prst="rect">
            <a:avLst/>
          </a:prstGeom>
          <a:noFill/>
          <a:ln>
            <a:noFill/>
          </a:ln>
        </p:spPr>
      </p:pic>
      <p:pic>
        <p:nvPicPr>
          <p:cNvPr descr="Plus Symbol (+)" id="169" name="Google Shape;169;p9"/>
          <p:cNvPicPr preferRelativeResize="0"/>
          <p:nvPr/>
        </p:nvPicPr>
        <p:blipFill rotWithShape="1">
          <a:blip r:embed="rId6">
            <a:alphaModFix/>
          </a:blip>
          <a:srcRect b="0" l="0" r="0" t="0"/>
          <a:stretch/>
        </p:blipFill>
        <p:spPr>
          <a:xfrm>
            <a:off x="7093665" y="2141884"/>
            <a:ext cx="1164867" cy="1164867"/>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10"/>
          <p:cNvSpPr txBox="1"/>
          <p:nvPr>
            <p:ph type="title"/>
          </p:nvPr>
        </p:nvSpPr>
        <p:spPr>
          <a:xfrm>
            <a:off x="618693" y="210847"/>
            <a:ext cx="10515600" cy="74805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en-GB"/>
              <a:t>Summary</a:t>
            </a:r>
            <a:endParaRPr/>
          </a:p>
        </p:txBody>
      </p:sp>
      <p:pic>
        <p:nvPicPr>
          <p:cNvPr id="175" name="Google Shape;175;p10"/>
          <p:cNvPicPr preferRelativeResize="0"/>
          <p:nvPr/>
        </p:nvPicPr>
        <p:blipFill rotWithShape="1">
          <a:blip r:embed="rId3">
            <a:alphaModFix/>
          </a:blip>
          <a:srcRect b="0" l="0" r="0" t="0"/>
          <a:stretch/>
        </p:blipFill>
        <p:spPr>
          <a:xfrm>
            <a:off x="2370448" y="958905"/>
            <a:ext cx="7012091" cy="494019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p1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en-GB"/>
              <a:t>Promoting good personal health</a:t>
            </a:r>
            <a:endParaRPr/>
          </a:p>
        </p:txBody>
      </p:sp>
      <p:sp>
        <p:nvSpPr>
          <p:cNvPr id="181" name="Google Shape;181;p11"/>
          <p:cNvSpPr txBox="1"/>
          <p:nvPr>
            <p:ph idx="1" type="body"/>
          </p:nvPr>
        </p:nvSpPr>
        <p:spPr>
          <a:xfrm>
            <a:off x="3376282" y="2890458"/>
            <a:ext cx="6694750" cy="1077084"/>
          </a:xfrm>
          <a:prstGeom prst="rect">
            <a:avLst/>
          </a:prstGeom>
          <a:noFill/>
          <a:ln>
            <a:noFill/>
          </a:ln>
        </p:spPr>
        <p:txBody>
          <a:bodyPr anchorCtr="0" anchor="t" bIns="45700" lIns="91425" spcFirstLastPara="1" rIns="91425" wrap="square" tIns="45700">
            <a:normAutofit fontScale="70000" lnSpcReduction="20000"/>
          </a:bodyPr>
          <a:lstStyle/>
          <a:p>
            <a:pPr indent="0" lvl="0" marL="0" rtl="0" algn="r">
              <a:lnSpc>
                <a:spcPct val="90000"/>
              </a:lnSpc>
              <a:spcBef>
                <a:spcPts val="0"/>
              </a:spcBef>
              <a:spcAft>
                <a:spcPts val="0"/>
              </a:spcAft>
              <a:buClr>
                <a:schemeClr val="dk1"/>
              </a:buClr>
              <a:buSzPct val="100000"/>
              <a:buNone/>
            </a:pPr>
            <a:r>
              <a:rPr lang="en-GB"/>
              <a:t>Alice Freer</a:t>
            </a:r>
            <a:endParaRPr/>
          </a:p>
          <a:p>
            <a:pPr indent="0" lvl="0" marL="0" rtl="0" algn="r">
              <a:lnSpc>
                <a:spcPct val="90000"/>
              </a:lnSpc>
              <a:spcBef>
                <a:spcPts val="1000"/>
              </a:spcBef>
              <a:spcAft>
                <a:spcPts val="0"/>
              </a:spcAft>
              <a:buClr>
                <a:schemeClr val="dk1"/>
              </a:buClr>
              <a:buSzPct val="100000"/>
              <a:buNone/>
            </a:pPr>
            <a:r>
              <a:rPr lang="en-GB"/>
              <a:t>Specialist Hepatology and Transplant Physiotherapist</a:t>
            </a:r>
            <a:endParaRPr/>
          </a:p>
          <a:p>
            <a:pPr indent="0" lvl="0" marL="0" rtl="0" algn="r">
              <a:lnSpc>
                <a:spcPct val="90000"/>
              </a:lnSpc>
              <a:spcBef>
                <a:spcPts val="1000"/>
              </a:spcBef>
              <a:spcAft>
                <a:spcPts val="0"/>
              </a:spcAft>
              <a:buClr>
                <a:schemeClr val="dk1"/>
              </a:buClr>
              <a:buSzPct val="100000"/>
              <a:buNone/>
            </a:pPr>
            <a:r>
              <a:rPr lang="en-GB"/>
              <a:t>University Hospitals Birmingham NHS Foundation Trust </a:t>
            </a:r>
            <a:endParaRPr/>
          </a:p>
          <a:p>
            <a:pPr indent="0" lvl="0" marL="0" rtl="0" algn="r">
              <a:lnSpc>
                <a:spcPct val="90000"/>
              </a:lnSpc>
              <a:spcBef>
                <a:spcPts val="1000"/>
              </a:spcBef>
              <a:spcAft>
                <a:spcPts val="0"/>
              </a:spcAft>
              <a:buClr>
                <a:schemeClr val="dk1"/>
              </a:buClr>
              <a:buSzPct val="100000"/>
              <a:buNone/>
            </a:pPr>
            <a:r>
              <a:t/>
            </a:r>
            <a:endParaRPr/>
          </a:p>
        </p:txBody>
      </p:sp>
      <p:pic>
        <p:nvPicPr>
          <p:cNvPr id="182" name="Google Shape;182;p11"/>
          <p:cNvPicPr preferRelativeResize="0"/>
          <p:nvPr/>
        </p:nvPicPr>
        <p:blipFill rotWithShape="1">
          <a:blip r:embed="rId3">
            <a:alphaModFix/>
          </a:blip>
          <a:srcRect b="0" l="0" r="0" t="0"/>
          <a:stretch/>
        </p:blipFill>
        <p:spPr>
          <a:xfrm>
            <a:off x="277427" y="4393526"/>
            <a:ext cx="2635385" cy="1505027"/>
          </a:xfrm>
          <a:prstGeom prst="rect">
            <a:avLst/>
          </a:prstGeom>
          <a:noFill/>
          <a:ln>
            <a:noFill/>
          </a:ln>
        </p:spPr>
      </p:pic>
      <p:pic>
        <p:nvPicPr>
          <p:cNvPr id="183" name="Google Shape;183;p11"/>
          <p:cNvPicPr preferRelativeResize="0"/>
          <p:nvPr/>
        </p:nvPicPr>
        <p:blipFill rotWithShape="1">
          <a:blip r:embed="rId4">
            <a:alphaModFix/>
          </a:blip>
          <a:srcRect b="0" l="0" r="0" t="0"/>
          <a:stretch/>
        </p:blipFill>
        <p:spPr>
          <a:xfrm>
            <a:off x="10719412" y="4756879"/>
            <a:ext cx="1265600" cy="1189227"/>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sp>
        <p:nvSpPr>
          <p:cNvPr id="189" name="Google Shape;189;p1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en-GB"/>
              <a:t>Aims</a:t>
            </a:r>
            <a:endParaRPr/>
          </a:p>
        </p:txBody>
      </p:sp>
      <p:sp>
        <p:nvSpPr>
          <p:cNvPr id="190" name="Google Shape;190;p12"/>
          <p:cNvSpPr txBox="1"/>
          <p:nvPr>
            <p:ph idx="1" type="body"/>
          </p:nvPr>
        </p:nvSpPr>
        <p:spPr>
          <a:xfrm>
            <a:off x="838200" y="1587918"/>
            <a:ext cx="8406384" cy="4158235"/>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lang="en-GB"/>
              <a:t>To understand what it means to move for health.</a:t>
            </a:r>
            <a:endParaRPr/>
          </a:p>
          <a:p>
            <a:pPr indent="0" lvl="0" marL="0" rtl="0" algn="l">
              <a:lnSpc>
                <a:spcPct val="90000"/>
              </a:lnSpc>
              <a:spcBef>
                <a:spcPts val="1000"/>
              </a:spcBef>
              <a:spcAft>
                <a:spcPts val="0"/>
              </a:spcAft>
              <a:buClr>
                <a:schemeClr val="dk1"/>
              </a:buClr>
              <a:buSzPts val="2800"/>
              <a:buNone/>
            </a:pPr>
            <a:r>
              <a:t/>
            </a:r>
            <a:endParaRPr/>
          </a:p>
          <a:p>
            <a:pPr indent="-228600" lvl="0" marL="228600" rtl="0" algn="l">
              <a:lnSpc>
                <a:spcPct val="90000"/>
              </a:lnSpc>
              <a:spcBef>
                <a:spcPts val="1000"/>
              </a:spcBef>
              <a:spcAft>
                <a:spcPts val="0"/>
              </a:spcAft>
              <a:buClr>
                <a:schemeClr val="dk1"/>
              </a:buClr>
              <a:buSzPts val="2800"/>
              <a:buChar char="•"/>
            </a:pPr>
            <a:r>
              <a:rPr lang="en-GB"/>
              <a:t>To understand the role of movement in PSC.</a:t>
            </a:r>
            <a:endParaRPr/>
          </a:p>
          <a:p>
            <a:pPr indent="0" lvl="0" marL="0" rtl="0" algn="l">
              <a:lnSpc>
                <a:spcPct val="90000"/>
              </a:lnSpc>
              <a:spcBef>
                <a:spcPts val="1000"/>
              </a:spcBef>
              <a:spcAft>
                <a:spcPts val="0"/>
              </a:spcAft>
              <a:buClr>
                <a:schemeClr val="dk1"/>
              </a:buClr>
              <a:buSzPts val="2800"/>
              <a:buNone/>
            </a:pPr>
            <a:r>
              <a:t/>
            </a:r>
            <a:endParaRPr/>
          </a:p>
          <a:p>
            <a:pPr indent="-228600" lvl="0" marL="228600" rtl="0" algn="l">
              <a:lnSpc>
                <a:spcPct val="90000"/>
              </a:lnSpc>
              <a:spcBef>
                <a:spcPts val="1000"/>
              </a:spcBef>
              <a:spcAft>
                <a:spcPts val="0"/>
              </a:spcAft>
              <a:buClr>
                <a:schemeClr val="dk1"/>
              </a:buClr>
              <a:buSzPts val="2800"/>
              <a:buChar char="•"/>
            </a:pPr>
            <a:r>
              <a:rPr lang="en-GB"/>
              <a:t>To consider your individual needs and the importance of early intervention. </a:t>
            </a:r>
            <a:endParaRPr/>
          </a:p>
          <a:p>
            <a:pPr indent="-50800" lvl="0" marL="228600" rtl="0" algn="l">
              <a:lnSpc>
                <a:spcPct val="90000"/>
              </a:lnSpc>
              <a:spcBef>
                <a:spcPts val="1000"/>
              </a:spcBef>
              <a:spcAft>
                <a:spcPts val="0"/>
              </a:spcAft>
              <a:buClr>
                <a:schemeClr val="dk1"/>
              </a:buClr>
              <a:buSzPts val="2800"/>
              <a:buNone/>
            </a:pPr>
            <a:r>
              <a:t/>
            </a:r>
            <a:endParaRPr/>
          </a:p>
        </p:txBody>
      </p:sp>
      <p:pic>
        <p:nvPicPr>
          <p:cNvPr id="191" name="Google Shape;191;p12"/>
          <p:cNvPicPr preferRelativeResize="0"/>
          <p:nvPr/>
        </p:nvPicPr>
        <p:blipFill rotWithShape="1">
          <a:blip r:embed="rId3">
            <a:alphaModFix/>
          </a:blip>
          <a:srcRect b="0" l="0" r="0" t="0"/>
          <a:stretch/>
        </p:blipFill>
        <p:spPr>
          <a:xfrm>
            <a:off x="287587" y="4576579"/>
            <a:ext cx="2047989" cy="1169574"/>
          </a:xfrm>
          <a:prstGeom prst="rect">
            <a:avLst/>
          </a:prstGeom>
          <a:noFill/>
          <a:ln>
            <a:noFill/>
          </a:ln>
        </p:spPr>
      </p:pic>
      <p:pic>
        <p:nvPicPr>
          <p:cNvPr id="192" name="Google Shape;192;p12"/>
          <p:cNvPicPr preferRelativeResize="0"/>
          <p:nvPr/>
        </p:nvPicPr>
        <p:blipFill rotWithShape="1">
          <a:blip r:embed="rId4">
            <a:alphaModFix/>
          </a:blip>
          <a:srcRect b="0" l="0" r="0" t="0"/>
          <a:stretch/>
        </p:blipFill>
        <p:spPr>
          <a:xfrm>
            <a:off x="10719412" y="4756879"/>
            <a:ext cx="1265600" cy="1189227"/>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pic>
        <p:nvPicPr>
          <p:cNvPr id="197" name="Google Shape;197;p13"/>
          <p:cNvPicPr preferRelativeResize="0"/>
          <p:nvPr/>
        </p:nvPicPr>
        <p:blipFill rotWithShape="1">
          <a:blip r:embed="rId3">
            <a:alphaModFix/>
          </a:blip>
          <a:srcRect b="0" l="0" r="0" t="0"/>
          <a:stretch/>
        </p:blipFill>
        <p:spPr>
          <a:xfrm>
            <a:off x="277427" y="4434223"/>
            <a:ext cx="2635385" cy="1505027"/>
          </a:xfrm>
          <a:prstGeom prst="rect">
            <a:avLst/>
          </a:prstGeom>
          <a:noFill/>
          <a:ln>
            <a:noFill/>
          </a:ln>
        </p:spPr>
      </p:pic>
      <p:pic>
        <p:nvPicPr>
          <p:cNvPr id="198" name="Google Shape;198;p13"/>
          <p:cNvPicPr preferRelativeResize="0"/>
          <p:nvPr/>
        </p:nvPicPr>
        <p:blipFill rotWithShape="1">
          <a:blip r:embed="rId4">
            <a:alphaModFix/>
          </a:blip>
          <a:srcRect b="0" l="0" r="0" t="0"/>
          <a:stretch/>
        </p:blipFill>
        <p:spPr>
          <a:xfrm>
            <a:off x="10719412" y="4797576"/>
            <a:ext cx="1265600" cy="1189227"/>
          </a:xfrm>
          <a:prstGeom prst="rect">
            <a:avLst/>
          </a:prstGeom>
          <a:noFill/>
          <a:ln>
            <a:noFill/>
          </a:ln>
        </p:spPr>
      </p:pic>
      <p:sp>
        <p:nvSpPr>
          <p:cNvPr id="199" name="Google Shape;199;p13"/>
          <p:cNvSpPr txBox="1"/>
          <p:nvPr/>
        </p:nvSpPr>
        <p:spPr>
          <a:xfrm>
            <a:off x="1738647" y="871197"/>
            <a:ext cx="8551543" cy="430887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3000">
                <a:solidFill>
                  <a:schemeClr val="dk1"/>
                </a:solidFill>
                <a:latin typeface="Arial"/>
                <a:ea typeface="Arial"/>
                <a:cs typeface="Arial"/>
                <a:sym typeface="Arial"/>
              </a:rPr>
              <a:t>What is Physical Activity?</a:t>
            </a:r>
            <a:endParaRPr i="1" sz="3200">
              <a:solidFill>
                <a:schemeClr val="dk1"/>
              </a:solidFill>
              <a:latin typeface="Arial"/>
              <a:ea typeface="Arial"/>
              <a:cs typeface="Arial"/>
              <a:sym typeface="Arial"/>
            </a:endParaRPr>
          </a:p>
          <a:p>
            <a:pPr indent="0" lvl="0" marL="0" marR="0" rtl="0" algn="ctr">
              <a:spcBef>
                <a:spcPts val="0"/>
              </a:spcBef>
              <a:spcAft>
                <a:spcPts val="0"/>
              </a:spcAft>
              <a:buNone/>
            </a:pPr>
            <a:r>
              <a:rPr i="1" lang="en-GB" sz="3200">
                <a:solidFill>
                  <a:schemeClr val="dk1"/>
                </a:solidFill>
                <a:latin typeface="Arial"/>
                <a:ea typeface="Arial"/>
                <a:cs typeface="Arial"/>
                <a:sym typeface="Arial"/>
              </a:rPr>
              <a:t>“</a:t>
            </a:r>
            <a:r>
              <a:rPr i="1" lang="en-GB" sz="3000">
                <a:solidFill>
                  <a:schemeClr val="dk1"/>
                </a:solidFill>
                <a:latin typeface="Arial"/>
                <a:ea typeface="Arial"/>
                <a:cs typeface="Arial"/>
                <a:sym typeface="Arial"/>
              </a:rPr>
              <a:t>Any bodily movement produced by skeletal muscles that results in energy expenditure”</a:t>
            </a:r>
            <a:endParaRPr b="1" i="1" sz="3000">
              <a:solidFill>
                <a:schemeClr val="dk1"/>
              </a:solidFill>
              <a:latin typeface="Arial"/>
              <a:ea typeface="Arial"/>
              <a:cs typeface="Arial"/>
              <a:sym typeface="Arial"/>
            </a:endParaRPr>
          </a:p>
          <a:p>
            <a:pPr indent="0" lvl="0" marL="0" marR="0" rtl="0" algn="l">
              <a:spcBef>
                <a:spcPts val="0"/>
              </a:spcBef>
              <a:spcAft>
                <a:spcPts val="0"/>
              </a:spcAft>
              <a:buNone/>
            </a:pPr>
            <a:r>
              <a:t/>
            </a:r>
            <a:endParaRPr b="1" sz="3000">
              <a:solidFill>
                <a:schemeClr val="dk1"/>
              </a:solidFill>
              <a:latin typeface="Arial"/>
              <a:ea typeface="Arial"/>
              <a:cs typeface="Arial"/>
              <a:sym typeface="Arial"/>
            </a:endParaRPr>
          </a:p>
          <a:p>
            <a:pPr indent="0" lvl="0" marL="0" marR="0" rtl="0" algn="l">
              <a:spcBef>
                <a:spcPts val="0"/>
              </a:spcBef>
              <a:spcAft>
                <a:spcPts val="0"/>
              </a:spcAft>
              <a:buNone/>
            </a:pPr>
            <a:r>
              <a:rPr b="1" lang="en-GB" sz="3000">
                <a:solidFill>
                  <a:schemeClr val="dk1"/>
                </a:solidFill>
                <a:latin typeface="Arial"/>
                <a:ea typeface="Arial"/>
                <a:cs typeface="Arial"/>
                <a:sym typeface="Arial"/>
              </a:rPr>
              <a:t>What is Exercise?</a:t>
            </a:r>
            <a:endParaRPr b="1" sz="3000">
              <a:solidFill>
                <a:schemeClr val="dk1"/>
              </a:solidFill>
              <a:latin typeface="Arial"/>
              <a:ea typeface="Arial"/>
              <a:cs typeface="Arial"/>
              <a:sym typeface="Arial"/>
            </a:endParaRPr>
          </a:p>
          <a:p>
            <a:pPr indent="0" lvl="0" marL="0" marR="0" rtl="0" algn="ctr">
              <a:spcBef>
                <a:spcPts val="0"/>
              </a:spcBef>
              <a:spcAft>
                <a:spcPts val="0"/>
              </a:spcAft>
              <a:buNone/>
            </a:pPr>
            <a:r>
              <a:rPr i="1" lang="en-GB" sz="3000">
                <a:solidFill>
                  <a:schemeClr val="dk1"/>
                </a:solidFill>
                <a:latin typeface="Arial"/>
                <a:ea typeface="Arial"/>
                <a:cs typeface="Arial"/>
                <a:sym typeface="Arial"/>
              </a:rPr>
              <a:t>“Exercise is a subset of physical activity that is planned, structured, and repetitive with an aim to maintain or improve physical fitness” </a:t>
            </a:r>
            <a:endParaRPr/>
          </a:p>
          <a:p>
            <a:pPr indent="0" lvl="0" marL="0" marR="0" rtl="0" algn="l">
              <a:spcBef>
                <a:spcPts val="0"/>
              </a:spcBef>
              <a:spcAft>
                <a:spcPts val="0"/>
              </a:spcAft>
              <a:buNone/>
            </a:pPr>
            <a:r>
              <a:rPr b="1" lang="en-GB" sz="3000">
                <a:solidFill>
                  <a:schemeClr val="dk1"/>
                </a:solidFill>
                <a:latin typeface="Arial"/>
                <a:ea typeface="Arial"/>
                <a:cs typeface="Arial"/>
                <a:sym typeface="Arial"/>
              </a:rPr>
              <a:t>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graphicFrame>
        <p:nvGraphicFramePr>
          <p:cNvPr id="204" name="Google Shape;204;p14"/>
          <p:cNvGraphicFramePr/>
          <p:nvPr/>
        </p:nvGraphicFramePr>
        <p:xfrm>
          <a:off x="980501" y="349136"/>
          <a:ext cx="3000000" cy="3000000"/>
        </p:xfrm>
        <a:graphic>
          <a:graphicData uri="http://schemas.openxmlformats.org/drawingml/2006/table">
            <a:tbl>
              <a:tblPr bandRow="1" firstRow="1">
                <a:noFill/>
                <a:tableStyleId>{A2EE8C85-358A-4A4E-9DF1-DA9B39C07A8F}</a:tableStyleId>
              </a:tblPr>
              <a:tblGrid>
                <a:gridCol w="5133850"/>
                <a:gridCol w="5530475"/>
              </a:tblGrid>
              <a:tr h="672675">
                <a:tc>
                  <a:txBody>
                    <a:bodyPr/>
                    <a:lstStyle/>
                    <a:p>
                      <a:pPr indent="0" lvl="0" marL="0" marR="0" rtl="0" algn="ctr">
                        <a:spcBef>
                          <a:spcPts val="0"/>
                        </a:spcBef>
                        <a:spcAft>
                          <a:spcPts val="0"/>
                        </a:spcAft>
                        <a:buNone/>
                      </a:pPr>
                      <a:r>
                        <a:rPr lang="en-GB" sz="3000" u="none" cap="none" strike="noStrike"/>
                        <a:t>Adults Aged 19-64</a:t>
                      </a:r>
                      <a:endParaRPr/>
                    </a:p>
                  </a:txBody>
                  <a:tcPr marT="45725" marB="45725" marR="91450" marL="91450"/>
                </a:tc>
                <a:tc>
                  <a:txBody>
                    <a:bodyPr/>
                    <a:lstStyle/>
                    <a:p>
                      <a:pPr indent="0" lvl="0" marL="0" marR="0" rtl="0" algn="ctr">
                        <a:spcBef>
                          <a:spcPts val="0"/>
                        </a:spcBef>
                        <a:spcAft>
                          <a:spcPts val="0"/>
                        </a:spcAft>
                        <a:buNone/>
                      </a:pPr>
                      <a:r>
                        <a:rPr lang="en-GB" sz="3000" u="none" cap="none" strike="noStrike"/>
                        <a:t>Adults Aged over 65</a:t>
                      </a:r>
                      <a:endParaRPr/>
                    </a:p>
                  </a:txBody>
                  <a:tcPr marT="45725" marB="45725" marR="91450" marL="91450"/>
                </a:tc>
              </a:tr>
              <a:tr h="662425">
                <a:tc>
                  <a:txBody>
                    <a:bodyPr/>
                    <a:lstStyle/>
                    <a:p>
                      <a:pPr indent="-342900" lvl="0" marL="342900" marR="0" rtl="0" algn="l">
                        <a:spcBef>
                          <a:spcPts val="0"/>
                        </a:spcBef>
                        <a:spcAft>
                          <a:spcPts val="0"/>
                        </a:spcAft>
                        <a:buClr>
                          <a:schemeClr val="dk1"/>
                        </a:buClr>
                        <a:buSzPts val="2000"/>
                        <a:buFont typeface="Arial"/>
                        <a:buChar char="•"/>
                      </a:pPr>
                      <a:r>
                        <a:rPr lang="en-GB" sz="2000" u="none" cap="none" strike="noStrike"/>
                        <a:t>Strengthening activities twice weekly</a:t>
                      </a:r>
                      <a:endParaRPr sz="2000" u="none" cap="none" strike="noStrike"/>
                    </a:p>
                  </a:txBody>
                  <a:tcPr marT="45725" marB="45725" marR="91450" marL="91450"/>
                </a:tc>
                <a:tc>
                  <a:txBody>
                    <a:bodyPr/>
                    <a:lstStyle/>
                    <a:p>
                      <a:pPr indent="-342900" lvl="0" marL="342900" marR="0" rtl="0" algn="l">
                        <a:spcBef>
                          <a:spcPts val="0"/>
                        </a:spcBef>
                        <a:spcAft>
                          <a:spcPts val="0"/>
                        </a:spcAft>
                        <a:buClr>
                          <a:schemeClr val="dk1"/>
                        </a:buClr>
                        <a:buSzPts val="2000"/>
                        <a:buFont typeface="Arial"/>
                        <a:buChar char="•"/>
                      </a:pPr>
                      <a:r>
                        <a:rPr lang="en-GB" sz="2000" u="none" cap="none" strike="noStrike"/>
                        <a:t>Aim to be physically active every day and reduce sedentary living</a:t>
                      </a:r>
                      <a:endParaRPr sz="2000" u="none" cap="none" strike="noStrike"/>
                    </a:p>
                  </a:txBody>
                  <a:tcPr marT="45725" marB="45725" marR="91450" marL="91450"/>
                </a:tc>
              </a:tr>
              <a:tr h="830950">
                <a:tc>
                  <a:txBody>
                    <a:bodyPr/>
                    <a:lstStyle/>
                    <a:p>
                      <a:pPr indent="-342900" lvl="0" marL="342900" marR="0" rtl="0" algn="l">
                        <a:spcBef>
                          <a:spcPts val="0"/>
                        </a:spcBef>
                        <a:spcAft>
                          <a:spcPts val="0"/>
                        </a:spcAft>
                        <a:buClr>
                          <a:schemeClr val="dk1"/>
                        </a:buClr>
                        <a:buSzPts val="2000"/>
                        <a:buFont typeface="Arial"/>
                        <a:buChar char="•"/>
                      </a:pPr>
                      <a:r>
                        <a:rPr lang="en-GB" sz="2000" u="none" cap="none" strike="noStrike"/>
                        <a:t>150 minutes of moderate intensity activity a week or 75 minutes vigorous</a:t>
                      </a:r>
                      <a:endParaRPr sz="2000" u="none" cap="none" strike="noStrike"/>
                    </a:p>
                  </a:txBody>
                  <a:tcPr marT="45725" marB="45725" marR="91450" marL="91450"/>
                </a:tc>
                <a:tc>
                  <a:txBody>
                    <a:bodyPr/>
                    <a:lstStyle/>
                    <a:p>
                      <a:pPr indent="-342900" lvl="0" marL="342900" marR="0" rtl="0" algn="l">
                        <a:lnSpc>
                          <a:spcPct val="100000"/>
                        </a:lnSpc>
                        <a:spcBef>
                          <a:spcPts val="0"/>
                        </a:spcBef>
                        <a:spcAft>
                          <a:spcPts val="0"/>
                        </a:spcAft>
                        <a:buClr>
                          <a:schemeClr val="dk1"/>
                        </a:buClr>
                        <a:buSzPts val="2000"/>
                        <a:buFont typeface="Arial"/>
                        <a:buChar char="•"/>
                      </a:pPr>
                      <a:r>
                        <a:rPr lang="en-GB" sz="2000" u="none" cap="none" strike="noStrike"/>
                        <a:t>150 minutes of moderate intensity activity a week or 75 minutes vigorous if already active </a:t>
                      </a:r>
                      <a:endParaRPr sz="2000" u="none" cap="none" strike="noStrike"/>
                    </a:p>
                  </a:txBody>
                  <a:tcPr marT="45725" marB="45725" marR="91450" marL="91450"/>
                </a:tc>
              </a:tr>
              <a:tr h="950450">
                <a:tc>
                  <a:txBody>
                    <a:bodyPr/>
                    <a:lstStyle/>
                    <a:p>
                      <a:pPr indent="-342900" lvl="0" marL="342900" marR="0" rtl="0" algn="l">
                        <a:spcBef>
                          <a:spcPts val="0"/>
                        </a:spcBef>
                        <a:spcAft>
                          <a:spcPts val="0"/>
                        </a:spcAft>
                        <a:buClr>
                          <a:schemeClr val="dk1"/>
                        </a:buClr>
                        <a:buSzPts val="2000"/>
                        <a:buFont typeface="Arial"/>
                        <a:buChar char="•"/>
                      </a:pPr>
                      <a:r>
                        <a:rPr lang="en-GB" sz="2000" u="none" cap="none" strike="noStrike"/>
                        <a:t>Minimise time spent sedentary </a:t>
                      </a:r>
                      <a:endParaRPr sz="2000" u="none" cap="none" strike="noStrike"/>
                    </a:p>
                  </a:txBody>
                  <a:tcPr marT="45725" marB="45725" marR="91450" marL="91450"/>
                </a:tc>
                <a:tc>
                  <a:txBody>
                    <a:bodyPr/>
                    <a:lstStyle/>
                    <a:p>
                      <a:pPr indent="-342900" lvl="0" marL="342900" marR="0" rtl="0" algn="l">
                        <a:lnSpc>
                          <a:spcPct val="100000"/>
                        </a:lnSpc>
                        <a:spcBef>
                          <a:spcPts val="0"/>
                        </a:spcBef>
                        <a:spcAft>
                          <a:spcPts val="0"/>
                        </a:spcAft>
                        <a:buClr>
                          <a:schemeClr val="dk1"/>
                        </a:buClr>
                        <a:buSzPts val="2000"/>
                        <a:buFont typeface="Arial"/>
                        <a:buChar char="•"/>
                      </a:pPr>
                      <a:r>
                        <a:rPr lang="en-GB" sz="2000" u="none" cap="none" strike="noStrike"/>
                        <a:t>Complete strength, balance, and flexibility activities twice a week </a:t>
                      </a:r>
                      <a:endParaRPr sz="2000" u="none" cap="none" strike="noStrike"/>
                    </a:p>
                    <a:p>
                      <a:pPr indent="0" lvl="0" marL="0" marR="0" rtl="0" algn="l">
                        <a:spcBef>
                          <a:spcPts val="0"/>
                        </a:spcBef>
                        <a:spcAft>
                          <a:spcPts val="0"/>
                        </a:spcAft>
                        <a:buClr>
                          <a:schemeClr val="dk1"/>
                        </a:buClr>
                        <a:buSzPts val="2000"/>
                        <a:buFont typeface="Arial"/>
                        <a:buNone/>
                      </a:pPr>
                      <a:r>
                        <a:t/>
                      </a:r>
                      <a:endParaRPr sz="2000" u="none" cap="none" strike="noStrike"/>
                    </a:p>
                  </a:txBody>
                  <a:tcPr marT="45725" marB="45725" marR="91450" marL="91450"/>
                </a:tc>
              </a:tr>
              <a:tr h="830950">
                <a:tc>
                  <a:txBody>
                    <a:bodyPr/>
                    <a:lstStyle/>
                    <a:p>
                      <a:pPr indent="-342900" lvl="0" marL="342900" marR="0" rtl="0" algn="l">
                        <a:spcBef>
                          <a:spcPts val="0"/>
                        </a:spcBef>
                        <a:spcAft>
                          <a:spcPts val="0"/>
                        </a:spcAft>
                        <a:buClr>
                          <a:schemeClr val="dk1"/>
                        </a:buClr>
                        <a:buSzPts val="2000"/>
                        <a:buFont typeface="Arial"/>
                        <a:buChar char="•"/>
                      </a:pPr>
                      <a:r>
                        <a:rPr lang="en-GB" sz="2000" u="none" cap="none" strike="noStrike"/>
                        <a:t>Spread exercise throughout the week </a:t>
                      </a:r>
                      <a:endParaRPr sz="2000" u="none" cap="none" strike="noStrike"/>
                    </a:p>
                  </a:txBody>
                  <a:tcPr marT="45725" marB="45725" marR="91450" marL="91450"/>
                </a:tc>
                <a:tc>
                  <a:txBody>
                    <a:bodyPr/>
                    <a:lstStyle/>
                    <a:p>
                      <a:pPr indent="-342900" lvl="0" marL="342900" marR="0" rtl="0" algn="l">
                        <a:lnSpc>
                          <a:spcPct val="100000"/>
                        </a:lnSpc>
                        <a:spcBef>
                          <a:spcPts val="0"/>
                        </a:spcBef>
                        <a:spcAft>
                          <a:spcPts val="0"/>
                        </a:spcAft>
                        <a:buClr>
                          <a:schemeClr val="dk1"/>
                        </a:buClr>
                        <a:buSzPts val="2000"/>
                        <a:buFont typeface="Arial"/>
                        <a:buChar char="•"/>
                      </a:pPr>
                      <a:r>
                        <a:rPr lang="en-GB" sz="2000" u="none" cap="none" strike="noStrike"/>
                        <a:t>Spread exercise throughout the week </a:t>
                      </a:r>
                      <a:endParaRPr sz="2000" u="none" cap="none" strike="noStrike"/>
                    </a:p>
                    <a:p>
                      <a:pPr indent="0" lvl="0" marL="0" marR="0" rtl="0" algn="l">
                        <a:spcBef>
                          <a:spcPts val="0"/>
                        </a:spcBef>
                        <a:spcAft>
                          <a:spcPts val="0"/>
                        </a:spcAft>
                        <a:buNone/>
                      </a:pPr>
                      <a:r>
                        <a:t/>
                      </a:r>
                      <a:endParaRPr sz="2000"/>
                    </a:p>
                  </a:txBody>
                  <a:tcPr marT="45725" marB="45725" marR="91450" marL="91450"/>
                </a:tc>
              </a:tr>
            </a:tbl>
          </a:graphicData>
        </a:graphic>
      </p:graphicFrame>
      <p:pic>
        <p:nvPicPr>
          <p:cNvPr id="205" name="Google Shape;205;p14"/>
          <p:cNvPicPr preferRelativeResize="0"/>
          <p:nvPr/>
        </p:nvPicPr>
        <p:blipFill rotWithShape="1">
          <a:blip r:embed="rId3">
            <a:alphaModFix/>
          </a:blip>
          <a:srcRect b="0" l="0" r="0" t="0"/>
          <a:stretch/>
        </p:blipFill>
        <p:spPr>
          <a:xfrm>
            <a:off x="277427" y="4434223"/>
            <a:ext cx="2635385" cy="1505027"/>
          </a:xfrm>
          <a:prstGeom prst="rect">
            <a:avLst/>
          </a:prstGeom>
          <a:noFill/>
          <a:ln>
            <a:noFill/>
          </a:ln>
        </p:spPr>
      </p:pic>
      <p:pic>
        <p:nvPicPr>
          <p:cNvPr id="206" name="Google Shape;206;p14"/>
          <p:cNvPicPr preferRelativeResize="0"/>
          <p:nvPr/>
        </p:nvPicPr>
        <p:blipFill rotWithShape="1">
          <a:blip r:embed="rId4">
            <a:alphaModFix/>
          </a:blip>
          <a:srcRect b="0" l="0" r="0" t="0"/>
          <a:stretch/>
        </p:blipFill>
        <p:spPr>
          <a:xfrm>
            <a:off x="10719412" y="4797576"/>
            <a:ext cx="1265600" cy="1189227"/>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sp>
        <p:nvSpPr>
          <p:cNvPr id="212" name="Google Shape;212;p15"/>
          <p:cNvSpPr txBox="1"/>
          <p:nvPr>
            <p:ph type="title"/>
          </p:nvPr>
        </p:nvSpPr>
        <p:spPr>
          <a:xfrm>
            <a:off x="368300" y="244169"/>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GB" sz="4400"/>
              <a:t>Physical Frailty in Chronic Liver Disease</a:t>
            </a:r>
            <a:endParaRPr/>
          </a:p>
        </p:txBody>
      </p:sp>
      <p:sp>
        <p:nvSpPr>
          <p:cNvPr id="213" name="Google Shape;213;p15"/>
          <p:cNvSpPr txBox="1"/>
          <p:nvPr>
            <p:ph idx="1" type="body"/>
          </p:nvPr>
        </p:nvSpPr>
        <p:spPr>
          <a:xfrm>
            <a:off x="838200" y="1461531"/>
            <a:ext cx="10515600" cy="4351338"/>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1"/>
              </a:buClr>
              <a:buSzPts val="2400"/>
              <a:buNone/>
            </a:pPr>
            <a:r>
              <a:rPr i="1" lang="en-GB" sz="2400"/>
              <a:t>“A state of decreased physiological reserve and increased vulnerability to health stressors”</a:t>
            </a:r>
            <a:endParaRPr/>
          </a:p>
          <a:p>
            <a:pPr indent="0" lvl="0" marL="0" rtl="0" algn="l">
              <a:lnSpc>
                <a:spcPct val="90000"/>
              </a:lnSpc>
              <a:spcBef>
                <a:spcPts val="1000"/>
              </a:spcBef>
              <a:spcAft>
                <a:spcPts val="0"/>
              </a:spcAft>
              <a:buClr>
                <a:schemeClr val="dk1"/>
              </a:buClr>
              <a:buSzPts val="2800"/>
              <a:buNone/>
            </a:pPr>
            <a:r>
              <a:t/>
            </a:r>
            <a:endParaRPr/>
          </a:p>
        </p:txBody>
      </p:sp>
      <p:grpSp>
        <p:nvGrpSpPr>
          <p:cNvPr id="214" name="Google Shape;214;p15"/>
          <p:cNvGrpSpPr/>
          <p:nvPr/>
        </p:nvGrpSpPr>
        <p:grpSpPr>
          <a:xfrm>
            <a:off x="4559875" y="2458720"/>
            <a:ext cx="3391850" cy="3321578"/>
            <a:chOff x="1186631" y="259198"/>
            <a:chExt cx="3391850" cy="3321578"/>
          </a:xfrm>
        </p:grpSpPr>
        <p:sp>
          <p:nvSpPr>
            <p:cNvPr id="215" name="Google Shape;215;p15"/>
            <p:cNvSpPr/>
            <p:nvPr/>
          </p:nvSpPr>
          <p:spPr>
            <a:xfrm>
              <a:off x="1352902" y="259198"/>
              <a:ext cx="3225579" cy="3225579"/>
            </a:xfrm>
            <a:prstGeom prst="pie">
              <a:avLst>
                <a:gd fmla="val 16200000" name="adj1"/>
                <a:gd fmla="val 1800000" name="adj2"/>
              </a:avLst>
            </a:prstGeom>
            <a:solidFill>
              <a:srgbClr val="7FA040">
                <a:alpha val="49803"/>
              </a:srgbClr>
            </a:solidFill>
            <a:ln cap="flat" cmpd="sng" w="19050">
              <a:solidFill>
                <a:schemeClr val="dk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15"/>
            <p:cNvSpPr txBox="1"/>
            <p:nvPr/>
          </p:nvSpPr>
          <p:spPr>
            <a:xfrm>
              <a:off x="3106619" y="854394"/>
              <a:ext cx="1094393" cy="1075193"/>
            </a:xfrm>
            <a:prstGeom prst="rect">
              <a:avLst/>
            </a:prstGeom>
            <a:noFill/>
            <a:ln>
              <a:noFill/>
            </a:ln>
          </p:spPr>
          <p:txBody>
            <a:bodyPr anchorCtr="0" anchor="ctr" bIns="17775" lIns="17775" spcFirstLastPara="1" rIns="17775" wrap="square" tIns="17775">
              <a:noAutofit/>
            </a:bodyPr>
            <a:lstStyle/>
            <a:p>
              <a:pPr indent="0" lvl="0" marL="0" marR="0" rtl="0" algn="ctr">
                <a:lnSpc>
                  <a:spcPct val="90000"/>
                </a:lnSpc>
                <a:spcBef>
                  <a:spcPts val="0"/>
                </a:spcBef>
                <a:spcAft>
                  <a:spcPts val="0"/>
                </a:spcAft>
                <a:buClr>
                  <a:schemeClr val="dk1"/>
                </a:buClr>
                <a:buSzPts val="1400"/>
                <a:buFont typeface="Arial"/>
                <a:buNone/>
              </a:pPr>
              <a:r>
                <a:rPr lang="en-GB" sz="1400">
                  <a:solidFill>
                    <a:schemeClr val="dk1"/>
                  </a:solidFill>
                  <a:latin typeface="Arial"/>
                  <a:ea typeface="Arial"/>
                  <a:cs typeface="Arial"/>
                  <a:sym typeface="Arial"/>
                </a:rPr>
                <a:t>Physical</a:t>
              </a:r>
              <a:endParaRPr/>
            </a:p>
          </p:txBody>
        </p:sp>
        <p:sp>
          <p:nvSpPr>
            <p:cNvPr id="217" name="Google Shape;217;p15"/>
            <p:cNvSpPr/>
            <p:nvPr/>
          </p:nvSpPr>
          <p:spPr>
            <a:xfrm>
              <a:off x="1186631" y="355197"/>
              <a:ext cx="3225579" cy="3225579"/>
            </a:xfrm>
            <a:prstGeom prst="pie">
              <a:avLst>
                <a:gd fmla="val 1800000" name="adj1"/>
                <a:gd fmla="val 9000000" name="adj2"/>
              </a:avLst>
            </a:prstGeom>
            <a:solidFill>
              <a:srgbClr val="43D658">
                <a:alpha val="49803"/>
              </a:srgbClr>
            </a:solidFill>
            <a:ln cap="flat" cmpd="sng" w="19050">
              <a:solidFill>
                <a:schemeClr val="dk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15"/>
            <p:cNvSpPr txBox="1"/>
            <p:nvPr/>
          </p:nvSpPr>
          <p:spPr>
            <a:xfrm>
              <a:off x="2069826" y="2390385"/>
              <a:ext cx="1459190" cy="998393"/>
            </a:xfrm>
            <a:prstGeom prst="rect">
              <a:avLst/>
            </a:prstGeom>
            <a:noFill/>
            <a:ln>
              <a:noFill/>
            </a:ln>
          </p:spPr>
          <p:txBody>
            <a:bodyPr anchorCtr="0" anchor="ctr" bIns="17775" lIns="17775" spcFirstLastPara="1" rIns="17775" wrap="square" tIns="17775">
              <a:noAutofit/>
            </a:bodyPr>
            <a:lstStyle/>
            <a:p>
              <a:pPr indent="0" lvl="0" marL="0" marR="0" rtl="0" algn="ctr">
                <a:lnSpc>
                  <a:spcPct val="90000"/>
                </a:lnSpc>
                <a:spcBef>
                  <a:spcPts val="0"/>
                </a:spcBef>
                <a:spcAft>
                  <a:spcPts val="0"/>
                </a:spcAft>
                <a:buClr>
                  <a:schemeClr val="dk1"/>
                </a:buClr>
                <a:buSzPts val="1400"/>
                <a:buFont typeface="Arial"/>
                <a:buNone/>
              </a:pPr>
              <a:r>
                <a:rPr lang="en-GB" sz="1400">
                  <a:solidFill>
                    <a:schemeClr val="dk1"/>
                  </a:solidFill>
                  <a:latin typeface="Arial"/>
                  <a:ea typeface="Arial"/>
                  <a:cs typeface="Arial"/>
                  <a:sym typeface="Arial"/>
                </a:rPr>
                <a:t>Social</a:t>
              </a:r>
              <a:endParaRPr/>
            </a:p>
          </p:txBody>
        </p:sp>
        <p:sp>
          <p:nvSpPr>
            <p:cNvPr id="219" name="Google Shape;219;p15"/>
            <p:cNvSpPr/>
            <p:nvPr/>
          </p:nvSpPr>
          <p:spPr>
            <a:xfrm>
              <a:off x="1186631" y="355197"/>
              <a:ext cx="3225579" cy="3225579"/>
            </a:xfrm>
            <a:prstGeom prst="pie">
              <a:avLst>
                <a:gd fmla="val 9000000" name="adj1"/>
                <a:gd fmla="val 16200000" name="adj2"/>
              </a:avLst>
            </a:prstGeom>
            <a:solidFill>
              <a:srgbClr val="00B0F0">
                <a:alpha val="49803"/>
              </a:srgbClr>
            </a:solidFill>
            <a:ln cap="flat" cmpd="sng" w="19050">
              <a:solidFill>
                <a:schemeClr val="dk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15"/>
            <p:cNvSpPr txBox="1"/>
            <p:nvPr/>
          </p:nvSpPr>
          <p:spPr>
            <a:xfrm>
              <a:off x="1532229" y="988793"/>
              <a:ext cx="1094393" cy="1075193"/>
            </a:xfrm>
            <a:prstGeom prst="rect">
              <a:avLst/>
            </a:prstGeom>
            <a:noFill/>
            <a:ln>
              <a:noFill/>
            </a:ln>
          </p:spPr>
          <p:txBody>
            <a:bodyPr anchorCtr="0" anchor="ctr" bIns="17775" lIns="17775" spcFirstLastPara="1" rIns="17775" wrap="square" tIns="17775">
              <a:noAutofit/>
            </a:bodyPr>
            <a:lstStyle/>
            <a:p>
              <a:pPr indent="0" lvl="0" marL="0" marR="0" rtl="0" algn="ctr">
                <a:lnSpc>
                  <a:spcPct val="90000"/>
                </a:lnSpc>
                <a:spcBef>
                  <a:spcPts val="0"/>
                </a:spcBef>
                <a:spcAft>
                  <a:spcPts val="0"/>
                </a:spcAft>
                <a:buClr>
                  <a:schemeClr val="dk1"/>
                </a:buClr>
                <a:buSzPts val="1400"/>
                <a:buFont typeface="Arial"/>
                <a:buNone/>
              </a:pPr>
              <a:r>
                <a:rPr lang="en-GB" sz="1400">
                  <a:solidFill>
                    <a:schemeClr val="dk1"/>
                  </a:solidFill>
                  <a:latin typeface="Arial"/>
                  <a:ea typeface="Arial"/>
                  <a:cs typeface="Arial"/>
                  <a:sym typeface="Arial"/>
                </a:rPr>
                <a:t>Psychological</a:t>
              </a:r>
              <a:endParaRPr/>
            </a:p>
          </p:txBody>
        </p:sp>
      </p:grpSp>
      <p:sp>
        <p:nvSpPr>
          <p:cNvPr id="221" name="Google Shape;221;p15"/>
          <p:cNvSpPr/>
          <p:nvPr/>
        </p:nvSpPr>
        <p:spPr>
          <a:xfrm>
            <a:off x="8622956" y="2195020"/>
            <a:ext cx="2730844" cy="426308"/>
          </a:xfrm>
          <a:prstGeom prst="roundRect">
            <a:avLst>
              <a:gd fmla="val 16667" name="adj"/>
            </a:avLst>
          </a:prstGeom>
          <a:gradFill>
            <a:gsLst>
              <a:gs pos="0">
                <a:srgbClr val="D09DC7"/>
              </a:gs>
              <a:gs pos="50000">
                <a:srgbClr val="C490BC"/>
              </a:gs>
              <a:gs pos="100000">
                <a:srgbClr val="BF7CB5"/>
              </a:gs>
            </a:gsLst>
            <a:lin ang="5400000" scaled="0"/>
          </a:gradFill>
          <a:ln cap="flat" cmpd="sng" w="12700">
            <a:solidFill>
              <a:schemeClr val="accent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GB" sz="1800">
                <a:solidFill>
                  <a:schemeClr val="dk1"/>
                </a:solidFill>
                <a:latin typeface="Arial"/>
                <a:ea typeface="Arial"/>
                <a:cs typeface="Arial"/>
                <a:sym typeface="Arial"/>
              </a:rPr>
              <a:t>Waiting list mortality</a:t>
            </a:r>
            <a:endParaRPr/>
          </a:p>
        </p:txBody>
      </p:sp>
      <p:sp>
        <p:nvSpPr>
          <p:cNvPr id="222" name="Google Shape;222;p15"/>
          <p:cNvSpPr/>
          <p:nvPr/>
        </p:nvSpPr>
        <p:spPr>
          <a:xfrm>
            <a:off x="8611672" y="3714940"/>
            <a:ext cx="2730844" cy="426308"/>
          </a:xfrm>
          <a:prstGeom prst="roundRect">
            <a:avLst>
              <a:gd fmla="val 16667" name="adj"/>
            </a:avLst>
          </a:prstGeom>
          <a:gradFill>
            <a:gsLst>
              <a:gs pos="0">
                <a:srgbClr val="D09DC7"/>
              </a:gs>
              <a:gs pos="50000">
                <a:srgbClr val="C490BC"/>
              </a:gs>
              <a:gs pos="100000">
                <a:srgbClr val="BF7CB5"/>
              </a:gs>
            </a:gsLst>
            <a:lin ang="5400000" scaled="0"/>
          </a:gradFill>
          <a:ln cap="flat" cmpd="sng" w="12700">
            <a:solidFill>
              <a:schemeClr val="accent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GB" sz="1800">
                <a:solidFill>
                  <a:schemeClr val="dk1"/>
                </a:solidFill>
                <a:latin typeface="Arial"/>
                <a:ea typeface="Arial"/>
                <a:cs typeface="Arial"/>
                <a:sym typeface="Arial"/>
              </a:rPr>
              <a:t>Reduced QoL</a:t>
            </a:r>
            <a:endParaRPr/>
          </a:p>
        </p:txBody>
      </p:sp>
      <p:sp>
        <p:nvSpPr>
          <p:cNvPr id="223" name="Google Shape;223;p15"/>
          <p:cNvSpPr/>
          <p:nvPr/>
        </p:nvSpPr>
        <p:spPr>
          <a:xfrm>
            <a:off x="8622956" y="2705777"/>
            <a:ext cx="2730844" cy="426308"/>
          </a:xfrm>
          <a:prstGeom prst="roundRect">
            <a:avLst>
              <a:gd fmla="val 16667" name="adj"/>
            </a:avLst>
          </a:prstGeom>
          <a:gradFill>
            <a:gsLst>
              <a:gs pos="0">
                <a:srgbClr val="D09DC7"/>
              </a:gs>
              <a:gs pos="50000">
                <a:srgbClr val="C490BC"/>
              </a:gs>
              <a:gs pos="100000">
                <a:srgbClr val="BF7CB5"/>
              </a:gs>
            </a:gsLst>
            <a:lin ang="5400000" scaled="0"/>
          </a:gradFill>
          <a:ln cap="flat" cmpd="sng" w="12700">
            <a:solidFill>
              <a:schemeClr val="accent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GB" sz="1800">
                <a:solidFill>
                  <a:schemeClr val="dk1"/>
                </a:solidFill>
                <a:latin typeface="Arial"/>
                <a:ea typeface="Arial"/>
                <a:cs typeface="Arial"/>
                <a:sym typeface="Arial"/>
              </a:rPr>
              <a:t>Post-LTx recovery</a:t>
            </a:r>
            <a:endParaRPr/>
          </a:p>
        </p:txBody>
      </p:sp>
      <p:sp>
        <p:nvSpPr>
          <p:cNvPr id="224" name="Google Shape;224;p15"/>
          <p:cNvSpPr/>
          <p:nvPr/>
        </p:nvSpPr>
        <p:spPr>
          <a:xfrm>
            <a:off x="8622956" y="4225697"/>
            <a:ext cx="2730844" cy="426308"/>
          </a:xfrm>
          <a:prstGeom prst="roundRect">
            <a:avLst>
              <a:gd fmla="val 16667" name="adj"/>
            </a:avLst>
          </a:prstGeom>
          <a:gradFill>
            <a:gsLst>
              <a:gs pos="0">
                <a:srgbClr val="D09DC7"/>
              </a:gs>
              <a:gs pos="50000">
                <a:srgbClr val="C490BC"/>
              </a:gs>
              <a:gs pos="100000">
                <a:srgbClr val="BF7CB5"/>
              </a:gs>
            </a:gsLst>
            <a:lin ang="5400000" scaled="0"/>
          </a:gradFill>
          <a:ln cap="flat" cmpd="sng" w="12700">
            <a:solidFill>
              <a:schemeClr val="accent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GB" sz="1800">
                <a:solidFill>
                  <a:schemeClr val="dk1"/>
                </a:solidFill>
                <a:latin typeface="Arial"/>
                <a:ea typeface="Arial"/>
                <a:cs typeface="Arial"/>
                <a:sym typeface="Arial"/>
              </a:rPr>
              <a:t>Infections</a:t>
            </a:r>
            <a:endParaRPr/>
          </a:p>
        </p:txBody>
      </p:sp>
      <p:sp>
        <p:nvSpPr>
          <p:cNvPr id="225" name="Google Shape;225;p15"/>
          <p:cNvSpPr/>
          <p:nvPr/>
        </p:nvSpPr>
        <p:spPr>
          <a:xfrm>
            <a:off x="8622956" y="3210892"/>
            <a:ext cx="2730844" cy="426308"/>
          </a:xfrm>
          <a:prstGeom prst="roundRect">
            <a:avLst>
              <a:gd fmla="val 16667" name="adj"/>
            </a:avLst>
          </a:prstGeom>
          <a:gradFill>
            <a:gsLst>
              <a:gs pos="0">
                <a:srgbClr val="D09DC7"/>
              </a:gs>
              <a:gs pos="50000">
                <a:srgbClr val="C490BC"/>
              </a:gs>
              <a:gs pos="100000">
                <a:srgbClr val="BF7CB5"/>
              </a:gs>
            </a:gsLst>
            <a:lin ang="5400000" scaled="0"/>
          </a:gradFill>
          <a:ln cap="flat" cmpd="sng" w="12700">
            <a:solidFill>
              <a:schemeClr val="accent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GB" sz="1800">
                <a:solidFill>
                  <a:schemeClr val="dk1"/>
                </a:solidFill>
                <a:latin typeface="Arial"/>
                <a:ea typeface="Arial"/>
                <a:cs typeface="Arial"/>
                <a:sym typeface="Arial"/>
              </a:rPr>
              <a:t>Hospital admissions</a:t>
            </a:r>
            <a:endParaRPr/>
          </a:p>
        </p:txBody>
      </p:sp>
      <p:sp>
        <p:nvSpPr>
          <p:cNvPr id="226" name="Google Shape;226;p15"/>
          <p:cNvSpPr/>
          <p:nvPr/>
        </p:nvSpPr>
        <p:spPr>
          <a:xfrm>
            <a:off x="519795" y="3288632"/>
            <a:ext cx="3061732" cy="426308"/>
          </a:xfrm>
          <a:prstGeom prst="roundRect">
            <a:avLst>
              <a:gd fmla="val 16667" name="adj"/>
            </a:avLst>
          </a:prstGeom>
          <a:gradFill>
            <a:gsLst>
              <a:gs pos="0">
                <a:srgbClr val="D09DC7"/>
              </a:gs>
              <a:gs pos="50000">
                <a:srgbClr val="C490BC"/>
              </a:gs>
              <a:gs pos="100000">
                <a:srgbClr val="BF7CB5"/>
              </a:gs>
            </a:gsLst>
            <a:lin ang="5400000" scaled="0"/>
          </a:gradFill>
          <a:ln cap="flat" cmpd="sng" w="12700">
            <a:solidFill>
              <a:schemeClr val="accent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GB" sz="1800">
                <a:solidFill>
                  <a:schemeClr val="dk1"/>
                </a:solidFill>
                <a:latin typeface="Arial"/>
                <a:ea typeface="Arial"/>
                <a:cs typeface="Arial"/>
                <a:sym typeface="Arial"/>
              </a:rPr>
              <a:t>Physical disability</a:t>
            </a:r>
            <a:endParaRPr/>
          </a:p>
        </p:txBody>
      </p:sp>
      <p:sp>
        <p:nvSpPr>
          <p:cNvPr id="227" name="Google Shape;227;p15"/>
          <p:cNvSpPr/>
          <p:nvPr/>
        </p:nvSpPr>
        <p:spPr>
          <a:xfrm>
            <a:off x="518598" y="2706298"/>
            <a:ext cx="3061732" cy="426308"/>
          </a:xfrm>
          <a:prstGeom prst="roundRect">
            <a:avLst>
              <a:gd fmla="val 16667" name="adj"/>
            </a:avLst>
          </a:prstGeom>
          <a:gradFill>
            <a:gsLst>
              <a:gs pos="0">
                <a:srgbClr val="D09DC7"/>
              </a:gs>
              <a:gs pos="50000">
                <a:srgbClr val="C490BC"/>
              </a:gs>
              <a:gs pos="100000">
                <a:srgbClr val="BF7CB5"/>
              </a:gs>
            </a:gsLst>
            <a:lin ang="5400000" scaled="0"/>
          </a:gradFill>
          <a:ln cap="flat" cmpd="sng" w="12700">
            <a:solidFill>
              <a:schemeClr val="accent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GB" sz="1800">
                <a:solidFill>
                  <a:schemeClr val="dk1"/>
                </a:solidFill>
                <a:latin typeface="Arial"/>
                <a:ea typeface="Arial"/>
                <a:cs typeface="Arial"/>
                <a:sym typeface="Arial"/>
              </a:rPr>
              <a:t>Reduced physical function</a:t>
            </a:r>
            <a:endParaRPr/>
          </a:p>
        </p:txBody>
      </p:sp>
      <p:sp>
        <p:nvSpPr>
          <p:cNvPr id="228" name="Google Shape;228;p15"/>
          <p:cNvSpPr/>
          <p:nvPr/>
        </p:nvSpPr>
        <p:spPr>
          <a:xfrm>
            <a:off x="518598" y="2161820"/>
            <a:ext cx="3061732" cy="426308"/>
          </a:xfrm>
          <a:prstGeom prst="roundRect">
            <a:avLst>
              <a:gd fmla="val 16667" name="adj"/>
            </a:avLst>
          </a:prstGeom>
          <a:gradFill>
            <a:gsLst>
              <a:gs pos="0">
                <a:srgbClr val="D09DC7"/>
              </a:gs>
              <a:gs pos="50000">
                <a:srgbClr val="C490BC"/>
              </a:gs>
              <a:gs pos="100000">
                <a:srgbClr val="BF7CB5"/>
              </a:gs>
            </a:gsLst>
            <a:lin ang="5400000" scaled="0"/>
          </a:gradFill>
          <a:ln cap="flat" cmpd="sng" w="12700">
            <a:solidFill>
              <a:schemeClr val="accent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GB" sz="1800">
                <a:solidFill>
                  <a:schemeClr val="dk1"/>
                </a:solidFill>
                <a:latin typeface="Arial"/>
                <a:ea typeface="Arial"/>
                <a:cs typeface="Arial"/>
                <a:sym typeface="Arial"/>
              </a:rPr>
              <a:t>Loss of muscle mass</a:t>
            </a:r>
            <a:endParaRPr/>
          </a:p>
        </p:txBody>
      </p:sp>
      <p:sp>
        <p:nvSpPr>
          <p:cNvPr id="229" name="Google Shape;229;p15"/>
          <p:cNvSpPr/>
          <p:nvPr/>
        </p:nvSpPr>
        <p:spPr>
          <a:xfrm>
            <a:off x="518598" y="3906356"/>
            <a:ext cx="3061732" cy="426308"/>
          </a:xfrm>
          <a:prstGeom prst="roundRect">
            <a:avLst>
              <a:gd fmla="val 16667" name="adj"/>
            </a:avLst>
          </a:prstGeom>
          <a:gradFill>
            <a:gsLst>
              <a:gs pos="0">
                <a:srgbClr val="D09DC7"/>
              </a:gs>
              <a:gs pos="50000">
                <a:srgbClr val="C490BC"/>
              </a:gs>
              <a:gs pos="100000">
                <a:srgbClr val="BF7CB5"/>
              </a:gs>
            </a:gsLst>
            <a:lin ang="5400000" scaled="0"/>
          </a:gradFill>
          <a:ln cap="flat" cmpd="sng" w="12700">
            <a:solidFill>
              <a:schemeClr val="accent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GB" sz="1800">
                <a:solidFill>
                  <a:schemeClr val="dk1"/>
                </a:solidFill>
                <a:latin typeface="Arial"/>
                <a:ea typeface="Arial"/>
                <a:cs typeface="Arial"/>
                <a:sym typeface="Arial"/>
              </a:rPr>
              <a:t>Reduced aerobic capacity</a:t>
            </a:r>
            <a:endParaRPr/>
          </a:p>
        </p:txBody>
      </p:sp>
      <p:sp>
        <p:nvSpPr>
          <p:cNvPr id="230" name="Google Shape;230;p15"/>
          <p:cNvSpPr txBox="1"/>
          <p:nvPr/>
        </p:nvSpPr>
        <p:spPr>
          <a:xfrm>
            <a:off x="2760748" y="6568913"/>
            <a:ext cx="7216346" cy="27699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GB" sz="1200">
                <a:solidFill>
                  <a:schemeClr val="dk1"/>
                </a:solidFill>
                <a:latin typeface="Arial"/>
                <a:ea typeface="Arial"/>
                <a:cs typeface="Arial"/>
                <a:sym typeface="Arial"/>
              </a:rPr>
              <a:t>Fried et al, 2001; Lai et al, 2014; Lai et al 2017, Williams et al, 2019; Lai et al., 2019; Renau et al., 2021; </a:t>
            </a:r>
            <a:endParaRPr/>
          </a:p>
        </p:txBody>
      </p:sp>
      <p:pic>
        <p:nvPicPr>
          <p:cNvPr id="231" name="Google Shape;231;p15"/>
          <p:cNvPicPr preferRelativeResize="0"/>
          <p:nvPr/>
        </p:nvPicPr>
        <p:blipFill rotWithShape="1">
          <a:blip r:embed="rId3">
            <a:alphaModFix/>
          </a:blip>
          <a:srcRect b="0" l="0" r="0" t="0"/>
          <a:stretch/>
        </p:blipFill>
        <p:spPr>
          <a:xfrm>
            <a:off x="277427" y="4434223"/>
            <a:ext cx="2635385" cy="1505027"/>
          </a:xfrm>
          <a:prstGeom prst="rect">
            <a:avLst/>
          </a:prstGeom>
          <a:noFill/>
          <a:ln>
            <a:noFill/>
          </a:ln>
        </p:spPr>
      </p:pic>
      <p:pic>
        <p:nvPicPr>
          <p:cNvPr id="232" name="Google Shape;232;p15"/>
          <p:cNvPicPr preferRelativeResize="0"/>
          <p:nvPr/>
        </p:nvPicPr>
        <p:blipFill rotWithShape="1">
          <a:blip r:embed="rId4">
            <a:alphaModFix/>
          </a:blip>
          <a:srcRect b="0" l="0" r="0" t="0"/>
          <a:stretch/>
        </p:blipFill>
        <p:spPr>
          <a:xfrm>
            <a:off x="10719412" y="4797576"/>
            <a:ext cx="1265600" cy="1189227"/>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2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2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2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2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2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2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2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 name="Shape 236"/>
        <p:cNvGrpSpPr/>
        <p:nvPr/>
      </p:nvGrpSpPr>
      <p:grpSpPr>
        <a:xfrm>
          <a:off x="0" y="0"/>
          <a:ext cx="0" cy="0"/>
          <a:chOff x="0" y="0"/>
          <a:chExt cx="0" cy="0"/>
        </a:xfrm>
      </p:grpSpPr>
      <p:graphicFrame>
        <p:nvGraphicFramePr>
          <p:cNvPr id="237" name="Google Shape;237;p16"/>
          <p:cNvGraphicFramePr/>
          <p:nvPr/>
        </p:nvGraphicFramePr>
        <p:xfrm>
          <a:off x="1215528" y="175615"/>
          <a:ext cx="3000000" cy="3000000"/>
        </p:xfrm>
        <a:graphic>
          <a:graphicData uri="http://schemas.openxmlformats.org/drawingml/2006/table">
            <a:tbl>
              <a:tblPr bandRow="1" firstRow="1">
                <a:noFill/>
                <a:tableStyleId>{A2EE8C85-358A-4A4E-9DF1-DA9B39C07A8F}</a:tableStyleId>
              </a:tblPr>
              <a:tblGrid>
                <a:gridCol w="4680825"/>
                <a:gridCol w="5080125"/>
              </a:tblGrid>
              <a:tr h="872950">
                <a:tc>
                  <a:txBody>
                    <a:bodyPr/>
                    <a:lstStyle/>
                    <a:p>
                      <a:pPr indent="0" lvl="0" marL="0" marR="0" rtl="0" algn="l">
                        <a:spcBef>
                          <a:spcPts val="0"/>
                        </a:spcBef>
                        <a:spcAft>
                          <a:spcPts val="0"/>
                        </a:spcAft>
                        <a:buNone/>
                      </a:pPr>
                      <a:r>
                        <a:rPr lang="en-GB" sz="3000"/>
                        <a:t>Motivators</a:t>
                      </a:r>
                      <a:r>
                        <a:rPr lang="en-GB" sz="3000"/>
                        <a:t> </a:t>
                      </a:r>
                      <a:endParaRPr sz="3000"/>
                    </a:p>
                  </a:txBody>
                  <a:tcPr marT="45725" marB="45725" marR="91450" marL="91450"/>
                </a:tc>
                <a:tc>
                  <a:txBody>
                    <a:bodyPr/>
                    <a:lstStyle/>
                    <a:p>
                      <a:pPr indent="0" lvl="0" marL="0" marR="0" rtl="0" algn="l">
                        <a:spcBef>
                          <a:spcPts val="0"/>
                        </a:spcBef>
                        <a:spcAft>
                          <a:spcPts val="0"/>
                        </a:spcAft>
                        <a:buNone/>
                      </a:pPr>
                      <a:r>
                        <a:rPr lang="en-GB" sz="3000"/>
                        <a:t>Barriers</a:t>
                      </a:r>
                      <a:r>
                        <a:rPr lang="en-GB" sz="3000"/>
                        <a:t> </a:t>
                      </a:r>
                      <a:r>
                        <a:rPr lang="en-GB" sz="3000"/>
                        <a:t> </a:t>
                      </a:r>
                      <a:endParaRPr/>
                    </a:p>
                  </a:txBody>
                  <a:tcPr marT="45725" marB="45725" marR="91450" marL="91450"/>
                </a:tc>
              </a:tr>
              <a:tr h="770325">
                <a:tc>
                  <a:txBody>
                    <a:bodyPr/>
                    <a:lstStyle/>
                    <a:p>
                      <a:pPr indent="-342900" lvl="0" marL="342900" marR="0" rtl="0" algn="l">
                        <a:spcBef>
                          <a:spcPts val="0"/>
                        </a:spcBef>
                        <a:spcAft>
                          <a:spcPts val="0"/>
                        </a:spcAft>
                        <a:buClr>
                          <a:schemeClr val="dk1"/>
                        </a:buClr>
                        <a:buSzPts val="2000"/>
                        <a:buFont typeface="Arial"/>
                        <a:buChar char="•"/>
                      </a:pPr>
                      <a:r>
                        <a:rPr lang="en-GB" sz="2000"/>
                        <a:t>Improve</a:t>
                      </a:r>
                      <a:r>
                        <a:rPr lang="en-GB" sz="2000"/>
                        <a:t> fitness</a:t>
                      </a:r>
                      <a:endParaRPr sz="2000"/>
                    </a:p>
                  </a:txBody>
                  <a:tcPr marT="45725" marB="45725" marR="91450" marL="91450"/>
                </a:tc>
                <a:tc>
                  <a:txBody>
                    <a:bodyPr/>
                    <a:lstStyle/>
                    <a:p>
                      <a:pPr indent="-342900" lvl="0" marL="342900" marR="0" rtl="0" algn="l">
                        <a:spcBef>
                          <a:spcPts val="0"/>
                        </a:spcBef>
                        <a:spcAft>
                          <a:spcPts val="0"/>
                        </a:spcAft>
                        <a:buClr>
                          <a:schemeClr val="dk1"/>
                        </a:buClr>
                        <a:buSzPts val="2000"/>
                        <a:buFont typeface="Arial"/>
                        <a:buChar char="•"/>
                      </a:pPr>
                      <a:r>
                        <a:rPr lang="en-GB" sz="2000"/>
                        <a:t>Symptom</a:t>
                      </a:r>
                      <a:r>
                        <a:rPr lang="en-GB" sz="2000"/>
                        <a:t> burden</a:t>
                      </a:r>
                      <a:endParaRPr sz="2000"/>
                    </a:p>
                  </a:txBody>
                  <a:tcPr marT="45725" marB="45725" marR="91450" marL="91450"/>
                </a:tc>
              </a:tr>
              <a:tr h="733350">
                <a:tc>
                  <a:txBody>
                    <a:bodyPr/>
                    <a:lstStyle/>
                    <a:p>
                      <a:pPr indent="-342900" lvl="0" marL="342900" marR="0" rtl="0" algn="l">
                        <a:spcBef>
                          <a:spcPts val="0"/>
                        </a:spcBef>
                        <a:spcAft>
                          <a:spcPts val="0"/>
                        </a:spcAft>
                        <a:buClr>
                          <a:schemeClr val="dk1"/>
                        </a:buClr>
                        <a:buSzPts val="2000"/>
                        <a:buFont typeface="Arial"/>
                        <a:buChar char="•"/>
                      </a:pPr>
                      <a:r>
                        <a:rPr lang="en-GB" sz="2000"/>
                        <a:t>Support</a:t>
                      </a:r>
                      <a:r>
                        <a:rPr lang="en-GB" sz="2000"/>
                        <a:t>ive family network</a:t>
                      </a:r>
                      <a:endParaRPr sz="2000"/>
                    </a:p>
                  </a:txBody>
                  <a:tcPr marT="45725" marB="45725" marR="91450" marL="91450"/>
                </a:tc>
                <a:tc>
                  <a:txBody>
                    <a:bodyPr/>
                    <a:lstStyle/>
                    <a:p>
                      <a:pPr indent="-342900" lvl="0" marL="342900" marR="0" rtl="0" algn="l">
                        <a:lnSpc>
                          <a:spcPct val="100000"/>
                        </a:lnSpc>
                        <a:spcBef>
                          <a:spcPts val="0"/>
                        </a:spcBef>
                        <a:spcAft>
                          <a:spcPts val="0"/>
                        </a:spcAft>
                        <a:buClr>
                          <a:schemeClr val="dk1"/>
                        </a:buClr>
                        <a:buSzPts val="2000"/>
                        <a:buFont typeface="Arial"/>
                        <a:buChar char="•"/>
                      </a:pPr>
                      <a:r>
                        <a:rPr lang="en-GB" sz="2000"/>
                        <a:t>Lacking</a:t>
                      </a:r>
                      <a:r>
                        <a:rPr lang="en-GB" sz="2000"/>
                        <a:t> in support</a:t>
                      </a:r>
                      <a:endParaRPr sz="2000"/>
                    </a:p>
                  </a:txBody>
                  <a:tcPr marT="45725" marB="45725" marR="91450" marL="91450"/>
                </a:tc>
              </a:tr>
              <a:tr h="723250">
                <a:tc>
                  <a:txBody>
                    <a:bodyPr/>
                    <a:lstStyle/>
                    <a:p>
                      <a:pPr indent="-342900" lvl="0" marL="342900" marR="0" rtl="0" algn="l">
                        <a:spcBef>
                          <a:spcPts val="0"/>
                        </a:spcBef>
                        <a:spcAft>
                          <a:spcPts val="0"/>
                        </a:spcAft>
                        <a:buClr>
                          <a:schemeClr val="dk1"/>
                        </a:buClr>
                        <a:buSzPts val="2000"/>
                        <a:buFont typeface="Arial"/>
                        <a:buChar char="•"/>
                      </a:pPr>
                      <a:r>
                        <a:rPr lang="en-GB" sz="2000"/>
                        <a:t>Confidence </a:t>
                      </a:r>
                      <a:endParaRPr/>
                    </a:p>
                  </a:txBody>
                  <a:tcPr marT="45725" marB="45725" marR="91450" marL="91450"/>
                </a:tc>
                <a:tc>
                  <a:txBody>
                    <a:bodyPr/>
                    <a:lstStyle/>
                    <a:p>
                      <a:pPr indent="-342900" lvl="0" marL="342900" marR="0" rtl="0" algn="l">
                        <a:spcBef>
                          <a:spcPts val="0"/>
                        </a:spcBef>
                        <a:spcAft>
                          <a:spcPts val="0"/>
                        </a:spcAft>
                        <a:buClr>
                          <a:schemeClr val="dk1"/>
                        </a:buClr>
                        <a:buSzPts val="2000"/>
                        <a:buFont typeface="Arial"/>
                        <a:buChar char="•"/>
                      </a:pPr>
                      <a:r>
                        <a:rPr lang="en-GB" sz="2000"/>
                        <a:t>Reduced confidence/fearful</a:t>
                      </a:r>
                      <a:endParaRPr/>
                    </a:p>
                  </a:txBody>
                  <a:tcPr marT="45725" marB="45725" marR="91450" marL="91450"/>
                </a:tc>
              </a:tr>
              <a:tr h="1063075">
                <a:tc>
                  <a:txBody>
                    <a:bodyPr/>
                    <a:lstStyle/>
                    <a:p>
                      <a:pPr indent="-342900" lvl="0" marL="342900" marR="0" rtl="0" algn="l">
                        <a:spcBef>
                          <a:spcPts val="0"/>
                        </a:spcBef>
                        <a:spcAft>
                          <a:spcPts val="0"/>
                        </a:spcAft>
                        <a:buClr>
                          <a:schemeClr val="dk1"/>
                        </a:buClr>
                        <a:buSzPts val="2000"/>
                        <a:buFont typeface="Arial"/>
                        <a:buChar char="•"/>
                      </a:pPr>
                      <a:r>
                        <a:rPr lang="en-GB" sz="2000"/>
                        <a:t>Access to resources and equipment</a:t>
                      </a:r>
                      <a:endParaRPr sz="2000"/>
                    </a:p>
                  </a:txBody>
                  <a:tcPr marT="45725" marB="45725" marR="91450" marL="91450"/>
                </a:tc>
                <a:tc>
                  <a:txBody>
                    <a:bodyPr/>
                    <a:lstStyle/>
                    <a:p>
                      <a:pPr indent="-342900" lvl="0" marL="342900" marR="0" rtl="0" algn="l">
                        <a:spcBef>
                          <a:spcPts val="0"/>
                        </a:spcBef>
                        <a:spcAft>
                          <a:spcPts val="0"/>
                        </a:spcAft>
                        <a:buClr>
                          <a:schemeClr val="dk1"/>
                        </a:buClr>
                        <a:buSzPts val="2000"/>
                        <a:buFont typeface="Arial"/>
                        <a:buChar char="•"/>
                      </a:pPr>
                      <a:r>
                        <a:rPr lang="en-GB" sz="2000"/>
                        <a:t>No access to resources or equipment</a:t>
                      </a:r>
                      <a:endParaRPr/>
                    </a:p>
                  </a:txBody>
                  <a:tcPr marT="45725" marB="45725" marR="91450" marL="91450"/>
                </a:tc>
              </a:tr>
            </a:tbl>
          </a:graphicData>
        </a:graphic>
      </p:graphicFrame>
      <p:pic>
        <p:nvPicPr>
          <p:cNvPr id="238" name="Google Shape;238;p16"/>
          <p:cNvPicPr preferRelativeResize="0"/>
          <p:nvPr/>
        </p:nvPicPr>
        <p:blipFill rotWithShape="1">
          <a:blip r:embed="rId3">
            <a:alphaModFix/>
          </a:blip>
          <a:srcRect b="0" l="0" r="0" t="0"/>
          <a:stretch/>
        </p:blipFill>
        <p:spPr>
          <a:xfrm>
            <a:off x="206988" y="4338556"/>
            <a:ext cx="2635385" cy="1505027"/>
          </a:xfrm>
          <a:prstGeom prst="rect">
            <a:avLst/>
          </a:prstGeom>
          <a:noFill/>
          <a:ln>
            <a:noFill/>
          </a:ln>
        </p:spPr>
      </p:pic>
      <p:pic>
        <p:nvPicPr>
          <p:cNvPr id="239" name="Google Shape;239;p16"/>
          <p:cNvPicPr preferRelativeResize="0"/>
          <p:nvPr/>
        </p:nvPicPr>
        <p:blipFill rotWithShape="1">
          <a:blip r:embed="rId4">
            <a:alphaModFix/>
          </a:blip>
          <a:srcRect b="0" l="0" r="0" t="0"/>
          <a:stretch/>
        </p:blipFill>
        <p:spPr>
          <a:xfrm>
            <a:off x="10620260" y="4654356"/>
            <a:ext cx="1265600" cy="1189227"/>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 name="Shape 244"/>
        <p:cNvGrpSpPr/>
        <p:nvPr/>
      </p:nvGrpSpPr>
      <p:grpSpPr>
        <a:xfrm>
          <a:off x="0" y="0"/>
          <a:ext cx="0" cy="0"/>
          <a:chOff x="0" y="0"/>
          <a:chExt cx="0" cy="0"/>
        </a:xfrm>
      </p:grpSpPr>
      <p:sp>
        <p:nvSpPr>
          <p:cNvPr id="245" name="Google Shape;245;p1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en-GB"/>
              <a:t>Not One Size Fits All…</a:t>
            </a:r>
            <a:endParaRPr/>
          </a:p>
        </p:txBody>
      </p:sp>
      <p:pic>
        <p:nvPicPr>
          <p:cNvPr descr="One Size Does Not Fit All - MacuLogix Academy" id="246" name="Google Shape;246;p17"/>
          <p:cNvPicPr preferRelativeResize="0"/>
          <p:nvPr/>
        </p:nvPicPr>
        <p:blipFill rotWithShape="1">
          <a:blip r:embed="rId3">
            <a:alphaModFix/>
          </a:blip>
          <a:srcRect b="0" l="0" r="0" t="0"/>
          <a:stretch/>
        </p:blipFill>
        <p:spPr>
          <a:xfrm>
            <a:off x="3155896" y="1540974"/>
            <a:ext cx="6792686" cy="3645762"/>
          </a:xfrm>
          <a:prstGeom prst="rect">
            <a:avLst/>
          </a:prstGeom>
          <a:noFill/>
          <a:ln>
            <a:noFill/>
          </a:ln>
        </p:spPr>
      </p:pic>
      <p:pic>
        <p:nvPicPr>
          <p:cNvPr id="247" name="Google Shape;247;p17"/>
          <p:cNvPicPr preferRelativeResize="0"/>
          <p:nvPr/>
        </p:nvPicPr>
        <p:blipFill rotWithShape="1">
          <a:blip r:embed="rId4">
            <a:alphaModFix/>
          </a:blip>
          <a:srcRect b="0" l="0" r="0" t="0"/>
          <a:stretch/>
        </p:blipFill>
        <p:spPr>
          <a:xfrm>
            <a:off x="277427" y="4434223"/>
            <a:ext cx="2635385" cy="1505027"/>
          </a:xfrm>
          <a:prstGeom prst="rect">
            <a:avLst/>
          </a:prstGeom>
          <a:noFill/>
          <a:ln>
            <a:noFill/>
          </a:ln>
        </p:spPr>
      </p:pic>
      <p:pic>
        <p:nvPicPr>
          <p:cNvPr id="248" name="Google Shape;248;p17"/>
          <p:cNvPicPr preferRelativeResize="0"/>
          <p:nvPr/>
        </p:nvPicPr>
        <p:blipFill rotWithShape="1">
          <a:blip r:embed="rId5">
            <a:alphaModFix/>
          </a:blip>
          <a:srcRect b="0" l="0" r="0" t="0"/>
          <a:stretch/>
        </p:blipFill>
        <p:spPr>
          <a:xfrm>
            <a:off x="10719412" y="4797576"/>
            <a:ext cx="1265600" cy="1189227"/>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 name="Shape 252"/>
        <p:cNvGrpSpPr/>
        <p:nvPr/>
      </p:nvGrpSpPr>
      <p:grpSpPr>
        <a:xfrm>
          <a:off x="0" y="0"/>
          <a:ext cx="0" cy="0"/>
          <a:chOff x="0" y="0"/>
          <a:chExt cx="0" cy="0"/>
        </a:xfrm>
      </p:grpSpPr>
      <p:pic>
        <p:nvPicPr>
          <p:cNvPr descr="A Simple 6 Step Process For Setting Smart Goals (With Examples!)" id="253" name="Google Shape;253;p18"/>
          <p:cNvPicPr preferRelativeResize="0"/>
          <p:nvPr/>
        </p:nvPicPr>
        <p:blipFill rotWithShape="1">
          <a:blip r:embed="rId3">
            <a:alphaModFix/>
          </a:blip>
          <a:srcRect b="0" l="0" r="0" t="0"/>
          <a:stretch/>
        </p:blipFill>
        <p:spPr>
          <a:xfrm>
            <a:off x="2166126" y="282451"/>
            <a:ext cx="7532913" cy="4877562"/>
          </a:xfrm>
          <a:prstGeom prst="rect">
            <a:avLst/>
          </a:prstGeom>
          <a:solidFill>
            <a:srgbClr val="FFFFFF"/>
          </a:solidFill>
          <a:ln>
            <a:noFill/>
          </a:ln>
        </p:spPr>
      </p:pic>
      <p:pic>
        <p:nvPicPr>
          <p:cNvPr id="254" name="Google Shape;254;p18"/>
          <p:cNvPicPr preferRelativeResize="0"/>
          <p:nvPr/>
        </p:nvPicPr>
        <p:blipFill rotWithShape="1">
          <a:blip r:embed="rId4">
            <a:alphaModFix/>
          </a:blip>
          <a:srcRect b="0" l="0" r="0" t="0"/>
          <a:stretch/>
        </p:blipFill>
        <p:spPr>
          <a:xfrm>
            <a:off x="156242" y="4136768"/>
            <a:ext cx="2635385" cy="1505027"/>
          </a:xfrm>
          <a:prstGeom prst="rect">
            <a:avLst/>
          </a:prstGeom>
          <a:noFill/>
          <a:ln>
            <a:noFill/>
          </a:ln>
        </p:spPr>
      </p:pic>
      <p:pic>
        <p:nvPicPr>
          <p:cNvPr id="255" name="Google Shape;255;p18"/>
          <p:cNvPicPr preferRelativeResize="0"/>
          <p:nvPr/>
        </p:nvPicPr>
        <p:blipFill rotWithShape="1">
          <a:blip r:embed="rId5">
            <a:alphaModFix/>
          </a:blip>
          <a:srcRect b="0" l="0" r="0" t="0"/>
          <a:stretch/>
        </p:blipFill>
        <p:spPr>
          <a:xfrm>
            <a:off x="10598227" y="4500121"/>
            <a:ext cx="1265600" cy="1189227"/>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 name="Shape 260"/>
        <p:cNvGrpSpPr/>
        <p:nvPr/>
      </p:nvGrpSpPr>
      <p:grpSpPr>
        <a:xfrm>
          <a:off x="0" y="0"/>
          <a:ext cx="0" cy="0"/>
          <a:chOff x="0" y="0"/>
          <a:chExt cx="0" cy="0"/>
        </a:xfrm>
      </p:grpSpPr>
      <p:pic>
        <p:nvPicPr>
          <p:cNvPr descr="Exercise in cirrhosis: Translating evidence and experience to practice -  ScienceDirect" id="261" name="Google Shape;261;p19"/>
          <p:cNvPicPr preferRelativeResize="0"/>
          <p:nvPr/>
        </p:nvPicPr>
        <p:blipFill rotWithShape="1">
          <a:blip r:embed="rId3">
            <a:alphaModFix/>
          </a:blip>
          <a:srcRect b="0" l="0" r="0" t="0"/>
          <a:stretch/>
        </p:blipFill>
        <p:spPr>
          <a:xfrm>
            <a:off x="3270785" y="280922"/>
            <a:ext cx="5650429" cy="5607594"/>
          </a:xfrm>
          <a:prstGeom prst="rect">
            <a:avLst/>
          </a:prstGeom>
          <a:noFill/>
          <a:ln>
            <a:noFill/>
          </a:ln>
        </p:spPr>
      </p:pic>
      <p:pic>
        <p:nvPicPr>
          <p:cNvPr id="262" name="Google Shape;262;p19"/>
          <p:cNvPicPr preferRelativeResize="0"/>
          <p:nvPr/>
        </p:nvPicPr>
        <p:blipFill rotWithShape="1">
          <a:blip r:embed="rId4">
            <a:alphaModFix/>
          </a:blip>
          <a:srcRect b="0" l="0" r="0" t="0"/>
          <a:stretch/>
        </p:blipFill>
        <p:spPr>
          <a:xfrm>
            <a:off x="206988" y="4383489"/>
            <a:ext cx="2635385" cy="1505027"/>
          </a:xfrm>
          <a:prstGeom prst="rect">
            <a:avLst/>
          </a:prstGeom>
          <a:noFill/>
          <a:ln>
            <a:noFill/>
          </a:ln>
        </p:spPr>
      </p:pic>
      <p:pic>
        <p:nvPicPr>
          <p:cNvPr id="263" name="Google Shape;263;p19"/>
          <p:cNvPicPr preferRelativeResize="0"/>
          <p:nvPr/>
        </p:nvPicPr>
        <p:blipFill rotWithShape="1">
          <a:blip r:embed="rId5">
            <a:alphaModFix/>
          </a:blip>
          <a:srcRect b="0" l="0" r="0" t="0"/>
          <a:stretch/>
        </p:blipFill>
        <p:spPr>
          <a:xfrm>
            <a:off x="10719412" y="4756879"/>
            <a:ext cx="1265600" cy="1189227"/>
          </a:xfrm>
          <a:prstGeom prst="rect">
            <a:avLst/>
          </a:prstGeom>
          <a:noFill/>
          <a:ln>
            <a:noFill/>
          </a:ln>
        </p:spPr>
      </p:pic>
      <p:sp>
        <p:nvSpPr>
          <p:cNvPr id="264" name="Google Shape;264;p19"/>
          <p:cNvSpPr txBox="1"/>
          <p:nvPr/>
        </p:nvSpPr>
        <p:spPr>
          <a:xfrm>
            <a:off x="2170323" y="6158429"/>
            <a:ext cx="8339768" cy="61555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800">
                <a:solidFill>
                  <a:schemeClr val="dk1"/>
                </a:solidFill>
                <a:latin typeface="Arial"/>
                <a:ea typeface="Arial"/>
                <a:cs typeface="Arial"/>
                <a:sym typeface="Arial"/>
              </a:rPr>
              <a:t>Puneeta Tandon </a:t>
            </a:r>
            <a:r>
              <a:rPr baseline="30000" lang="en-GB" sz="800">
                <a:solidFill>
                  <a:schemeClr val="dk1"/>
                </a:solidFill>
                <a:latin typeface="Arial"/>
                <a:ea typeface="Arial"/>
                <a:cs typeface="Arial"/>
                <a:sym typeface="Arial"/>
              </a:rPr>
              <a:t>1</a:t>
            </a:r>
            <a:r>
              <a:rPr b="0" i="0" lang="en-GB" sz="800">
                <a:solidFill>
                  <a:srgbClr val="1F1F1F"/>
                </a:solidFill>
                <a:latin typeface="Arial"/>
                <a:ea typeface="Arial"/>
                <a:cs typeface="Arial"/>
                <a:sym typeface="Arial"/>
              </a:rPr>
              <a:t>, </a:t>
            </a:r>
            <a:r>
              <a:rPr lang="en-GB" sz="800">
                <a:solidFill>
                  <a:schemeClr val="dk1"/>
                </a:solidFill>
                <a:latin typeface="Arial"/>
                <a:ea typeface="Arial"/>
                <a:cs typeface="Arial"/>
                <a:sym typeface="Arial"/>
              </a:rPr>
              <a:t>Kathleen Patricia Ismond </a:t>
            </a:r>
            <a:r>
              <a:rPr baseline="30000" lang="en-GB" sz="800">
                <a:solidFill>
                  <a:schemeClr val="dk1"/>
                </a:solidFill>
                <a:latin typeface="Arial"/>
                <a:ea typeface="Arial"/>
                <a:cs typeface="Arial"/>
                <a:sym typeface="Arial"/>
              </a:rPr>
              <a:t>1</a:t>
            </a:r>
            <a:r>
              <a:rPr b="0" i="0" lang="en-GB" sz="800">
                <a:solidFill>
                  <a:srgbClr val="1F1F1F"/>
                </a:solidFill>
                <a:latin typeface="Arial"/>
                <a:ea typeface="Arial"/>
                <a:cs typeface="Arial"/>
                <a:sym typeface="Arial"/>
              </a:rPr>
              <a:t>, </a:t>
            </a:r>
            <a:r>
              <a:rPr lang="en-GB" sz="800">
                <a:solidFill>
                  <a:schemeClr val="dk1"/>
                </a:solidFill>
                <a:latin typeface="Arial"/>
                <a:ea typeface="Arial"/>
                <a:cs typeface="Arial"/>
                <a:sym typeface="Arial"/>
              </a:rPr>
              <a:t>Kenneth Riess </a:t>
            </a:r>
            <a:r>
              <a:rPr baseline="30000" lang="en-GB" sz="800">
                <a:solidFill>
                  <a:schemeClr val="dk1"/>
                </a:solidFill>
                <a:latin typeface="Arial"/>
                <a:ea typeface="Arial"/>
                <a:cs typeface="Arial"/>
                <a:sym typeface="Arial"/>
              </a:rPr>
              <a:t>2</a:t>
            </a:r>
            <a:r>
              <a:rPr lang="en-GB" sz="800">
                <a:solidFill>
                  <a:schemeClr val="dk1"/>
                </a:solidFill>
                <a:latin typeface="Arial"/>
                <a:ea typeface="Arial"/>
                <a:cs typeface="Arial"/>
                <a:sym typeface="Arial"/>
              </a:rPr>
              <a:t> </a:t>
            </a:r>
            <a:r>
              <a:rPr baseline="30000" lang="en-GB" sz="800">
                <a:solidFill>
                  <a:schemeClr val="dk1"/>
                </a:solidFill>
                <a:latin typeface="Arial"/>
                <a:ea typeface="Arial"/>
                <a:cs typeface="Arial"/>
                <a:sym typeface="Arial"/>
              </a:rPr>
              <a:t>10</a:t>
            </a:r>
            <a:r>
              <a:rPr b="0" i="0" lang="en-GB" sz="800">
                <a:solidFill>
                  <a:srgbClr val="1F1F1F"/>
                </a:solidFill>
                <a:latin typeface="Arial"/>
                <a:ea typeface="Arial"/>
                <a:cs typeface="Arial"/>
                <a:sym typeface="Arial"/>
              </a:rPr>
              <a:t>, </a:t>
            </a:r>
            <a:r>
              <a:rPr lang="en-GB" sz="800">
                <a:solidFill>
                  <a:schemeClr val="dk1"/>
                </a:solidFill>
                <a:latin typeface="Arial"/>
                <a:ea typeface="Arial"/>
                <a:cs typeface="Arial"/>
                <a:sym typeface="Arial"/>
              </a:rPr>
              <a:t>Andres Duarte-Rojo </a:t>
            </a:r>
            <a:r>
              <a:rPr baseline="30000" lang="en-GB" sz="800">
                <a:solidFill>
                  <a:schemeClr val="dk1"/>
                </a:solidFill>
                <a:latin typeface="Arial"/>
                <a:ea typeface="Arial"/>
                <a:cs typeface="Arial"/>
                <a:sym typeface="Arial"/>
              </a:rPr>
              <a:t>3</a:t>
            </a:r>
            <a:r>
              <a:rPr b="0" i="0" lang="en-GB" sz="800">
                <a:solidFill>
                  <a:srgbClr val="1F1F1F"/>
                </a:solidFill>
                <a:latin typeface="Arial"/>
                <a:ea typeface="Arial"/>
                <a:cs typeface="Arial"/>
                <a:sym typeface="Arial"/>
              </a:rPr>
              <a:t>, </a:t>
            </a:r>
            <a:r>
              <a:rPr lang="en-GB" sz="800">
                <a:solidFill>
                  <a:schemeClr val="dk1"/>
                </a:solidFill>
                <a:latin typeface="Arial"/>
                <a:ea typeface="Arial"/>
                <a:cs typeface="Arial"/>
                <a:sym typeface="Arial"/>
              </a:rPr>
              <a:t>Bandar Al-Judaibi </a:t>
            </a:r>
            <a:r>
              <a:rPr baseline="30000" lang="en-GB" sz="800">
                <a:solidFill>
                  <a:schemeClr val="dk1"/>
                </a:solidFill>
                <a:latin typeface="Arial"/>
                <a:ea typeface="Arial"/>
                <a:cs typeface="Arial"/>
                <a:sym typeface="Arial"/>
              </a:rPr>
              <a:t>4</a:t>
            </a:r>
            <a:r>
              <a:rPr b="0" i="0" lang="en-GB" sz="800">
                <a:solidFill>
                  <a:srgbClr val="1F1F1F"/>
                </a:solidFill>
                <a:latin typeface="Arial"/>
                <a:ea typeface="Arial"/>
                <a:cs typeface="Arial"/>
                <a:sym typeface="Arial"/>
              </a:rPr>
              <a:t>, </a:t>
            </a:r>
            <a:r>
              <a:rPr lang="en-GB" sz="800">
                <a:solidFill>
                  <a:schemeClr val="dk1"/>
                </a:solidFill>
                <a:latin typeface="Arial"/>
                <a:ea typeface="Arial"/>
                <a:cs typeface="Arial"/>
                <a:sym typeface="Arial"/>
              </a:rPr>
              <a:t>Michael Andrew Dunn </a:t>
            </a:r>
            <a:r>
              <a:rPr baseline="30000" lang="en-GB" sz="800">
                <a:solidFill>
                  <a:schemeClr val="dk1"/>
                </a:solidFill>
                <a:latin typeface="Arial"/>
                <a:ea typeface="Arial"/>
                <a:cs typeface="Arial"/>
                <a:sym typeface="Arial"/>
              </a:rPr>
              <a:t>5</a:t>
            </a:r>
            <a:r>
              <a:rPr b="0" i="0" lang="en-GB" sz="800">
                <a:solidFill>
                  <a:srgbClr val="1F1F1F"/>
                </a:solidFill>
                <a:latin typeface="Arial"/>
                <a:ea typeface="Arial"/>
                <a:cs typeface="Arial"/>
                <a:sym typeface="Arial"/>
              </a:rPr>
              <a:t>, </a:t>
            </a:r>
            <a:r>
              <a:rPr lang="en-GB" sz="800">
                <a:solidFill>
                  <a:schemeClr val="dk1"/>
                </a:solidFill>
                <a:latin typeface="Arial"/>
                <a:ea typeface="Arial"/>
                <a:cs typeface="Arial"/>
                <a:sym typeface="Arial"/>
              </a:rPr>
              <a:t>Jennifer Holman </a:t>
            </a:r>
            <a:r>
              <a:rPr baseline="30000" lang="en-GB" sz="800">
                <a:solidFill>
                  <a:schemeClr val="dk1"/>
                </a:solidFill>
                <a:latin typeface="Arial"/>
                <a:ea typeface="Arial"/>
                <a:cs typeface="Arial"/>
                <a:sym typeface="Arial"/>
              </a:rPr>
              <a:t>6</a:t>
            </a:r>
            <a:r>
              <a:rPr b="0" i="0" lang="en-GB" sz="800">
                <a:solidFill>
                  <a:srgbClr val="1F1F1F"/>
                </a:solidFill>
                <a:latin typeface="Arial"/>
                <a:ea typeface="Arial"/>
                <a:cs typeface="Arial"/>
                <a:sym typeface="Arial"/>
              </a:rPr>
              <a:t>, </a:t>
            </a:r>
            <a:r>
              <a:rPr lang="en-GB" sz="800">
                <a:solidFill>
                  <a:schemeClr val="dk1"/>
                </a:solidFill>
                <a:latin typeface="Arial"/>
                <a:ea typeface="Arial"/>
                <a:cs typeface="Arial"/>
                <a:sym typeface="Arial"/>
              </a:rPr>
              <a:t>Nancy Howes </a:t>
            </a:r>
            <a:r>
              <a:rPr baseline="30000" lang="en-GB" sz="800">
                <a:solidFill>
                  <a:schemeClr val="dk1"/>
                </a:solidFill>
                <a:latin typeface="Arial"/>
                <a:ea typeface="Arial"/>
                <a:cs typeface="Arial"/>
                <a:sym typeface="Arial"/>
              </a:rPr>
              <a:t>7</a:t>
            </a:r>
            <a:r>
              <a:rPr b="0" i="0" lang="en-GB" sz="800">
                <a:solidFill>
                  <a:srgbClr val="1F1F1F"/>
                </a:solidFill>
                <a:latin typeface="Arial"/>
                <a:ea typeface="Arial"/>
                <a:cs typeface="Arial"/>
                <a:sym typeface="Arial"/>
              </a:rPr>
              <a:t>, </a:t>
            </a:r>
            <a:r>
              <a:rPr lang="en-GB" sz="800">
                <a:solidFill>
                  <a:schemeClr val="dk1"/>
                </a:solidFill>
                <a:latin typeface="Arial"/>
                <a:ea typeface="Arial"/>
                <a:cs typeface="Arial"/>
                <a:sym typeface="Arial"/>
              </a:rPr>
              <a:t>Mark Joseph Franklin Haykowsky </a:t>
            </a:r>
            <a:r>
              <a:rPr baseline="30000" lang="en-GB" sz="800">
                <a:solidFill>
                  <a:schemeClr val="dk1"/>
                </a:solidFill>
                <a:latin typeface="Arial"/>
                <a:ea typeface="Arial"/>
                <a:cs typeface="Arial"/>
                <a:sym typeface="Arial"/>
              </a:rPr>
              <a:t>8</a:t>
            </a:r>
            <a:r>
              <a:rPr b="0" i="0" lang="en-GB" sz="800">
                <a:solidFill>
                  <a:srgbClr val="1F1F1F"/>
                </a:solidFill>
                <a:latin typeface="Arial"/>
                <a:ea typeface="Arial"/>
                <a:cs typeface="Arial"/>
                <a:sym typeface="Arial"/>
              </a:rPr>
              <a:t>, </a:t>
            </a:r>
            <a:r>
              <a:rPr lang="en-GB" sz="800">
                <a:solidFill>
                  <a:schemeClr val="dk1"/>
                </a:solidFill>
                <a:latin typeface="Arial"/>
                <a:ea typeface="Arial"/>
                <a:cs typeface="Arial"/>
                <a:sym typeface="Arial"/>
              </a:rPr>
              <a:t>Deborah Ann Josbeno </a:t>
            </a:r>
            <a:r>
              <a:rPr baseline="30000" lang="en-GB" sz="800">
                <a:solidFill>
                  <a:schemeClr val="dk1"/>
                </a:solidFill>
                <a:latin typeface="Arial"/>
                <a:ea typeface="Arial"/>
                <a:cs typeface="Arial"/>
                <a:sym typeface="Arial"/>
              </a:rPr>
              <a:t>9</a:t>
            </a:r>
            <a:r>
              <a:rPr b="0" i="0" lang="en-GB" sz="800">
                <a:solidFill>
                  <a:srgbClr val="1F1F1F"/>
                </a:solidFill>
                <a:latin typeface="Arial"/>
                <a:ea typeface="Arial"/>
                <a:cs typeface="Arial"/>
                <a:sym typeface="Arial"/>
              </a:rPr>
              <a:t>, </a:t>
            </a:r>
            <a:r>
              <a:rPr lang="en-GB" sz="800">
                <a:solidFill>
                  <a:schemeClr val="dk1"/>
                </a:solidFill>
                <a:latin typeface="Arial"/>
                <a:ea typeface="Arial"/>
                <a:cs typeface="Arial"/>
                <a:sym typeface="Arial"/>
              </a:rPr>
              <a:t>Margaret McNeely </a:t>
            </a:r>
            <a:r>
              <a:rPr baseline="30000" lang="en-GB" sz="800">
                <a:solidFill>
                  <a:schemeClr val="dk1"/>
                </a:solidFill>
                <a:latin typeface="Arial"/>
                <a:ea typeface="Arial"/>
                <a:cs typeface="Arial"/>
                <a:sym typeface="Arial"/>
              </a:rPr>
              <a:t>10</a:t>
            </a:r>
            <a:endParaRPr sz="800">
              <a:solidFill>
                <a:schemeClr val="dk1"/>
              </a:solidFill>
              <a:latin typeface="Arial"/>
              <a:ea typeface="Arial"/>
              <a:cs typeface="Arial"/>
              <a:sym typeface="Arial"/>
            </a:endParaRPr>
          </a:p>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8" name="Shape 268"/>
        <p:cNvGrpSpPr/>
        <p:nvPr/>
      </p:nvGrpSpPr>
      <p:grpSpPr>
        <a:xfrm>
          <a:off x="0" y="0"/>
          <a:ext cx="0" cy="0"/>
          <a:chOff x="0" y="0"/>
          <a:chExt cx="0" cy="0"/>
        </a:xfrm>
      </p:grpSpPr>
      <p:graphicFrame>
        <p:nvGraphicFramePr>
          <p:cNvPr id="269" name="Google Shape;269;p20"/>
          <p:cNvGraphicFramePr/>
          <p:nvPr/>
        </p:nvGraphicFramePr>
        <p:xfrm>
          <a:off x="6041207" y="878788"/>
          <a:ext cx="3000000" cy="3000000"/>
        </p:xfrm>
        <a:graphic>
          <a:graphicData uri="http://schemas.openxmlformats.org/drawingml/2006/table">
            <a:tbl>
              <a:tblPr bandRow="1" firstCol="1" firstRow="1">
                <a:noFill/>
                <a:tableStyleId>{A2EE8C85-358A-4A4E-9DF1-DA9B39C07A8F}</a:tableStyleId>
              </a:tblPr>
              <a:tblGrid>
                <a:gridCol w="786125"/>
                <a:gridCol w="3325500"/>
              </a:tblGrid>
              <a:tr h="309300">
                <a:tc>
                  <a:txBody>
                    <a:bodyPr/>
                    <a:lstStyle/>
                    <a:p>
                      <a:pPr indent="0" lvl="0" marL="0" marR="0" rtl="0" algn="ctr">
                        <a:lnSpc>
                          <a:spcPct val="118000"/>
                        </a:lnSpc>
                        <a:spcBef>
                          <a:spcPts val="0"/>
                        </a:spcBef>
                        <a:spcAft>
                          <a:spcPts val="0"/>
                        </a:spcAft>
                        <a:buNone/>
                      </a:pPr>
                      <a:r>
                        <a:rPr lang="en-GB" sz="1200"/>
                        <a:t>6</a:t>
                      </a:r>
                      <a:endParaRPr sz="1000">
                        <a:solidFill>
                          <a:srgbClr val="000000"/>
                        </a:solidFill>
                        <a:latin typeface="Calibri"/>
                        <a:ea typeface="Calibri"/>
                        <a:cs typeface="Calibri"/>
                        <a:sym typeface="Calibri"/>
                      </a:endParaRPr>
                    </a:p>
                  </a:txBody>
                  <a:tcPr marT="9525" marB="0" marR="9525" marL="9525" anchor="b"/>
                </a:tc>
                <a:tc>
                  <a:txBody>
                    <a:bodyPr/>
                    <a:lstStyle/>
                    <a:p>
                      <a:pPr indent="0" lvl="0" marL="0" marR="0" rtl="0" algn="ctr">
                        <a:lnSpc>
                          <a:spcPct val="118000"/>
                        </a:lnSpc>
                        <a:spcBef>
                          <a:spcPts val="0"/>
                        </a:spcBef>
                        <a:spcAft>
                          <a:spcPts val="0"/>
                        </a:spcAft>
                        <a:buNone/>
                      </a:pPr>
                      <a:r>
                        <a:rPr lang="en-GB" sz="1200"/>
                        <a:t>No Exertion at all</a:t>
                      </a:r>
                      <a:endParaRPr sz="1000">
                        <a:solidFill>
                          <a:srgbClr val="000000"/>
                        </a:solidFill>
                        <a:latin typeface="Calibri"/>
                        <a:ea typeface="Calibri"/>
                        <a:cs typeface="Calibri"/>
                        <a:sym typeface="Calibri"/>
                      </a:endParaRPr>
                    </a:p>
                  </a:txBody>
                  <a:tcPr marT="9525" marB="0" marR="9525" marL="9525" anchor="b"/>
                </a:tc>
              </a:tr>
              <a:tr h="305675">
                <a:tc>
                  <a:txBody>
                    <a:bodyPr/>
                    <a:lstStyle/>
                    <a:p>
                      <a:pPr indent="0" lvl="0" marL="0" marR="0" rtl="0" algn="ctr">
                        <a:lnSpc>
                          <a:spcPct val="118000"/>
                        </a:lnSpc>
                        <a:spcBef>
                          <a:spcPts val="0"/>
                        </a:spcBef>
                        <a:spcAft>
                          <a:spcPts val="0"/>
                        </a:spcAft>
                        <a:buNone/>
                      </a:pPr>
                      <a:r>
                        <a:rPr lang="en-GB" sz="1200"/>
                        <a:t>7</a:t>
                      </a:r>
                      <a:endParaRPr sz="1000">
                        <a:solidFill>
                          <a:srgbClr val="000000"/>
                        </a:solidFill>
                        <a:latin typeface="Calibri"/>
                        <a:ea typeface="Calibri"/>
                        <a:cs typeface="Calibri"/>
                        <a:sym typeface="Calibri"/>
                      </a:endParaRPr>
                    </a:p>
                  </a:txBody>
                  <a:tcPr marT="9525" marB="0" marR="9525" marL="9525" anchor="b"/>
                </a:tc>
                <a:tc>
                  <a:txBody>
                    <a:bodyPr/>
                    <a:lstStyle/>
                    <a:p>
                      <a:pPr indent="0" lvl="0" marL="0" marR="0" rtl="0" algn="ctr">
                        <a:lnSpc>
                          <a:spcPct val="118000"/>
                        </a:lnSpc>
                        <a:spcBef>
                          <a:spcPts val="0"/>
                        </a:spcBef>
                        <a:spcAft>
                          <a:spcPts val="0"/>
                        </a:spcAft>
                        <a:buNone/>
                      </a:pPr>
                      <a:r>
                        <a:rPr lang="en-GB" sz="1200"/>
                        <a:t>Extremely Light</a:t>
                      </a:r>
                      <a:endParaRPr sz="1000">
                        <a:solidFill>
                          <a:srgbClr val="000000"/>
                        </a:solidFill>
                        <a:latin typeface="Calibri"/>
                        <a:ea typeface="Calibri"/>
                        <a:cs typeface="Calibri"/>
                        <a:sym typeface="Calibri"/>
                      </a:endParaRPr>
                    </a:p>
                  </a:txBody>
                  <a:tcPr marT="9525" marB="0" marR="9525" marL="9525" anchor="b"/>
                </a:tc>
              </a:tr>
              <a:tr h="305675">
                <a:tc>
                  <a:txBody>
                    <a:bodyPr/>
                    <a:lstStyle/>
                    <a:p>
                      <a:pPr indent="0" lvl="0" marL="0" marR="0" rtl="0" algn="ctr">
                        <a:lnSpc>
                          <a:spcPct val="118000"/>
                        </a:lnSpc>
                        <a:spcBef>
                          <a:spcPts val="0"/>
                        </a:spcBef>
                        <a:spcAft>
                          <a:spcPts val="0"/>
                        </a:spcAft>
                        <a:buNone/>
                      </a:pPr>
                      <a:r>
                        <a:rPr lang="en-GB" sz="1200"/>
                        <a:t>8</a:t>
                      </a:r>
                      <a:endParaRPr sz="1000">
                        <a:solidFill>
                          <a:srgbClr val="000000"/>
                        </a:solidFill>
                        <a:latin typeface="Calibri"/>
                        <a:ea typeface="Calibri"/>
                        <a:cs typeface="Calibri"/>
                        <a:sym typeface="Calibri"/>
                      </a:endParaRPr>
                    </a:p>
                  </a:txBody>
                  <a:tcPr marT="9525" marB="0" marR="9525" marL="9525" anchor="b"/>
                </a:tc>
                <a:tc>
                  <a:txBody>
                    <a:bodyPr/>
                    <a:lstStyle/>
                    <a:p>
                      <a:pPr indent="0" lvl="0" marL="0" marR="0" rtl="0" algn="ctr">
                        <a:lnSpc>
                          <a:spcPct val="118000"/>
                        </a:lnSpc>
                        <a:spcBef>
                          <a:spcPts val="0"/>
                        </a:spcBef>
                        <a:spcAft>
                          <a:spcPts val="0"/>
                        </a:spcAft>
                        <a:buNone/>
                      </a:pPr>
                      <a:r>
                        <a:rPr lang="en-GB" sz="1200"/>
                        <a:t> </a:t>
                      </a:r>
                      <a:endParaRPr sz="1000">
                        <a:solidFill>
                          <a:srgbClr val="000000"/>
                        </a:solidFill>
                        <a:latin typeface="Calibri"/>
                        <a:ea typeface="Calibri"/>
                        <a:cs typeface="Calibri"/>
                        <a:sym typeface="Calibri"/>
                      </a:endParaRPr>
                    </a:p>
                  </a:txBody>
                  <a:tcPr marT="9525" marB="0" marR="9525" marL="9525" anchor="b"/>
                </a:tc>
              </a:tr>
              <a:tr h="305675">
                <a:tc>
                  <a:txBody>
                    <a:bodyPr/>
                    <a:lstStyle/>
                    <a:p>
                      <a:pPr indent="0" lvl="0" marL="0" marR="0" rtl="0" algn="ctr">
                        <a:lnSpc>
                          <a:spcPct val="118000"/>
                        </a:lnSpc>
                        <a:spcBef>
                          <a:spcPts val="0"/>
                        </a:spcBef>
                        <a:spcAft>
                          <a:spcPts val="0"/>
                        </a:spcAft>
                        <a:buNone/>
                      </a:pPr>
                      <a:r>
                        <a:rPr lang="en-GB" sz="1200"/>
                        <a:t>9</a:t>
                      </a:r>
                      <a:endParaRPr sz="1000">
                        <a:solidFill>
                          <a:srgbClr val="000000"/>
                        </a:solidFill>
                        <a:latin typeface="Calibri"/>
                        <a:ea typeface="Calibri"/>
                        <a:cs typeface="Calibri"/>
                        <a:sym typeface="Calibri"/>
                      </a:endParaRPr>
                    </a:p>
                  </a:txBody>
                  <a:tcPr marT="9525" marB="0" marR="9525" marL="9525" anchor="b"/>
                </a:tc>
                <a:tc>
                  <a:txBody>
                    <a:bodyPr/>
                    <a:lstStyle/>
                    <a:p>
                      <a:pPr indent="0" lvl="0" marL="0" marR="0" rtl="0" algn="ctr">
                        <a:lnSpc>
                          <a:spcPct val="118000"/>
                        </a:lnSpc>
                        <a:spcBef>
                          <a:spcPts val="0"/>
                        </a:spcBef>
                        <a:spcAft>
                          <a:spcPts val="0"/>
                        </a:spcAft>
                        <a:buNone/>
                      </a:pPr>
                      <a:r>
                        <a:rPr lang="en-GB" sz="1200"/>
                        <a:t>Very Light </a:t>
                      </a:r>
                      <a:endParaRPr sz="1000">
                        <a:solidFill>
                          <a:srgbClr val="000000"/>
                        </a:solidFill>
                        <a:latin typeface="Calibri"/>
                        <a:ea typeface="Calibri"/>
                        <a:cs typeface="Calibri"/>
                        <a:sym typeface="Calibri"/>
                      </a:endParaRPr>
                    </a:p>
                  </a:txBody>
                  <a:tcPr marT="9525" marB="0" marR="9525" marL="9525" anchor="b"/>
                </a:tc>
              </a:tr>
              <a:tr h="305675">
                <a:tc>
                  <a:txBody>
                    <a:bodyPr/>
                    <a:lstStyle/>
                    <a:p>
                      <a:pPr indent="0" lvl="0" marL="0" marR="0" rtl="0" algn="ctr">
                        <a:lnSpc>
                          <a:spcPct val="118000"/>
                        </a:lnSpc>
                        <a:spcBef>
                          <a:spcPts val="0"/>
                        </a:spcBef>
                        <a:spcAft>
                          <a:spcPts val="0"/>
                        </a:spcAft>
                        <a:buNone/>
                      </a:pPr>
                      <a:r>
                        <a:rPr lang="en-GB" sz="1200"/>
                        <a:t>10</a:t>
                      </a:r>
                      <a:endParaRPr sz="1000">
                        <a:solidFill>
                          <a:srgbClr val="000000"/>
                        </a:solidFill>
                        <a:latin typeface="Calibri"/>
                        <a:ea typeface="Calibri"/>
                        <a:cs typeface="Calibri"/>
                        <a:sym typeface="Calibri"/>
                      </a:endParaRPr>
                    </a:p>
                  </a:txBody>
                  <a:tcPr marT="9525" marB="0" marR="9525" marL="9525" anchor="b"/>
                </a:tc>
                <a:tc>
                  <a:txBody>
                    <a:bodyPr/>
                    <a:lstStyle/>
                    <a:p>
                      <a:pPr indent="0" lvl="0" marL="0" marR="0" rtl="0" algn="ctr">
                        <a:lnSpc>
                          <a:spcPct val="118000"/>
                        </a:lnSpc>
                        <a:spcBef>
                          <a:spcPts val="0"/>
                        </a:spcBef>
                        <a:spcAft>
                          <a:spcPts val="0"/>
                        </a:spcAft>
                        <a:buNone/>
                      </a:pPr>
                      <a:r>
                        <a:rPr lang="en-GB" sz="1200"/>
                        <a:t> </a:t>
                      </a:r>
                      <a:endParaRPr sz="1000">
                        <a:solidFill>
                          <a:srgbClr val="000000"/>
                        </a:solidFill>
                        <a:latin typeface="Calibri"/>
                        <a:ea typeface="Calibri"/>
                        <a:cs typeface="Calibri"/>
                        <a:sym typeface="Calibri"/>
                      </a:endParaRPr>
                    </a:p>
                  </a:txBody>
                  <a:tcPr marT="9525" marB="0" marR="9525" marL="9525" anchor="b"/>
                </a:tc>
              </a:tr>
              <a:tr h="305675">
                <a:tc>
                  <a:txBody>
                    <a:bodyPr/>
                    <a:lstStyle/>
                    <a:p>
                      <a:pPr indent="0" lvl="0" marL="0" marR="0" rtl="0" algn="ctr">
                        <a:lnSpc>
                          <a:spcPct val="118000"/>
                        </a:lnSpc>
                        <a:spcBef>
                          <a:spcPts val="0"/>
                        </a:spcBef>
                        <a:spcAft>
                          <a:spcPts val="0"/>
                        </a:spcAft>
                        <a:buNone/>
                      </a:pPr>
                      <a:r>
                        <a:rPr lang="en-GB" sz="1200"/>
                        <a:t>11</a:t>
                      </a:r>
                      <a:endParaRPr sz="1000">
                        <a:solidFill>
                          <a:srgbClr val="000000"/>
                        </a:solidFill>
                        <a:latin typeface="Calibri"/>
                        <a:ea typeface="Calibri"/>
                        <a:cs typeface="Calibri"/>
                        <a:sym typeface="Calibri"/>
                      </a:endParaRPr>
                    </a:p>
                  </a:txBody>
                  <a:tcPr marT="9525" marB="0" marR="9525" marL="9525" anchor="b"/>
                </a:tc>
                <a:tc>
                  <a:txBody>
                    <a:bodyPr/>
                    <a:lstStyle/>
                    <a:p>
                      <a:pPr indent="0" lvl="0" marL="0" marR="0" rtl="0" algn="ctr">
                        <a:lnSpc>
                          <a:spcPct val="118000"/>
                        </a:lnSpc>
                        <a:spcBef>
                          <a:spcPts val="0"/>
                        </a:spcBef>
                        <a:spcAft>
                          <a:spcPts val="0"/>
                        </a:spcAft>
                        <a:buNone/>
                      </a:pPr>
                      <a:r>
                        <a:rPr lang="en-GB" sz="1200"/>
                        <a:t>Light</a:t>
                      </a:r>
                      <a:endParaRPr sz="1000">
                        <a:solidFill>
                          <a:srgbClr val="000000"/>
                        </a:solidFill>
                        <a:latin typeface="Calibri"/>
                        <a:ea typeface="Calibri"/>
                        <a:cs typeface="Calibri"/>
                        <a:sym typeface="Calibri"/>
                      </a:endParaRPr>
                    </a:p>
                  </a:txBody>
                  <a:tcPr marT="9525" marB="0" marR="9525" marL="9525" anchor="b"/>
                </a:tc>
              </a:tr>
              <a:tr h="305675">
                <a:tc>
                  <a:txBody>
                    <a:bodyPr/>
                    <a:lstStyle/>
                    <a:p>
                      <a:pPr indent="0" lvl="0" marL="0" marR="0" rtl="0" algn="ctr">
                        <a:lnSpc>
                          <a:spcPct val="118000"/>
                        </a:lnSpc>
                        <a:spcBef>
                          <a:spcPts val="0"/>
                        </a:spcBef>
                        <a:spcAft>
                          <a:spcPts val="0"/>
                        </a:spcAft>
                        <a:buNone/>
                      </a:pPr>
                      <a:r>
                        <a:rPr lang="en-GB" sz="1200"/>
                        <a:t>12</a:t>
                      </a:r>
                      <a:endParaRPr sz="1000">
                        <a:solidFill>
                          <a:srgbClr val="000000"/>
                        </a:solidFill>
                        <a:latin typeface="Calibri"/>
                        <a:ea typeface="Calibri"/>
                        <a:cs typeface="Calibri"/>
                        <a:sym typeface="Calibri"/>
                      </a:endParaRPr>
                    </a:p>
                  </a:txBody>
                  <a:tcPr marT="9525" marB="0" marR="9525" marL="9525" anchor="b"/>
                </a:tc>
                <a:tc>
                  <a:txBody>
                    <a:bodyPr/>
                    <a:lstStyle/>
                    <a:p>
                      <a:pPr indent="0" lvl="0" marL="0" marR="0" rtl="0" algn="ctr">
                        <a:lnSpc>
                          <a:spcPct val="118000"/>
                        </a:lnSpc>
                        <a:spcBef>
                          <a:spcPts val="0"/>
                        </a:spcBef>
                        <a:spcAft>
                          <a:spcPts val="0"/>
                        </a:spcAft>
                        <a:buNone/>
                      </a:pPr>
                      <a:r>
                        <a:rPr lang="en-GB" sz="1200"/>
                        <a:t> </a:t>
                      </a:r>
                      <a:endParaRPr sz="1000">
                        <a:solidFill>
                          <a:srgbClr val="000000"/>
                        </a:solidFill>
                        <a:latin typeface="Calibri"/>
                        <a:ea typeface="Calibri"/>
                        <a:cs typeface="Calibri"/>
                        <a:sym typeface="Calibri"/>
                      </a:endParaRPr>
                    </a:p>
                  </a:txBody>
                  <a:tcPr marT="9525" marB="0" marR="9525" marL="9525" anchor="b"/>
                </a:tc>
              </a:tr>
              <a:tr h="305675">
                <a:tc>
                  <a:txBody>
                    <a:bodyPr/>
                    <a:lstStyle/>
                    <a:p>
                      <a:pPr indent="0" lvl="0" marL="0" marR="0" rtl="0" algn="ctr">
                        <a:lnSpc>
                          <a:spcPct val="118000"/>
                        </a:lnSpc>
                        <a:spcBef>
                          <a:spcPts val="0"/>
                        </a:spcBef>
                        <a:spcAft>
                          <a:spcPts val="0"/>
                        </a:spcAft>
                        <a:buNone/>
                      </a:pPr>
                      <a:r>
                        <a:rPr lang="en-GB" sz="1200"/>
                        <a:t>13</a:t>
                      </a:r>
                      <a:endParaRPr sz="1000">
                        <a:solidFill>
                          <a:srgbClr val="000000"/>
                        </a:solidFill>
                        <a:latin typeface="Calibri"/>
                        <a:ea typeface="Calibri"/>
                        <a:cs typeface="Calibri"/>
                        <a:sym typeface="Calibri"/>
                      </a:endParaRPr>
                    </a:p>
                  </a:txBody>
                  <a:tcPr marT="9525" marB="0" marR="9525" marL="9525" anchor="b"/>
                </a:tc>
                <a:tc>
                  <a:txBody>
                    <a:bodyPr/>
                    <a:lstStyle/>
                    <a:p>
                      <a:pPr indent="0" lvl="0" marL="0" marR="0" rtl="0" algn="ctr">
                        <a:lnSpc>
                          <a:spcPct val="118000"/>
                        </a:lnSpc>
                        <a:spcBef>
                          <a:spcPts val="0"/>
                        </a:spcBef>
                        <a:spcAft>
                          <a:spcPts val="0"/>
                        </a:spcAft>
                        <a:buNone/>
                      </a:pPr>
                      <a:r>
                        <a:rPr lang="en-GB" sz="1200"/>
                        <a:t>Somewhat Hard</a:t>
                      </a:r>
                      <a:endParaRPr sz="1000">
                        <a:solidFill>
                          <a:srgbClr val="000000"/>
                        </a:solidFill>
                        <a:latin typeface="Calibri"/>
                        <a:ea typeface="Calibri"/>
                        <a:cs typeface="Calibri"/>
                        <a:sym typeface="Calibri"/>
                      </a:endParaRPr>
                    </a:p>
                  </a:txBody>
                  <a:tcPr marT="9525" marB="0" marR="9525" marL="9525" anchor="b"/>
                </a:tc>
              </a:tr>
              <a:tr h="305675">
                <a:tc>
                  <a:txBody>
                    <a:bodyPr/>
                    <a:lstStyle/>
                    <a:p>
                      <a:pPr indent="0" lvl="0" marL="0" marR="0" rtl="0" algn="ctr">
                        <a:lnSpc>
                          <a:spcPct val="118000"/>
                        </a:lnSpc>
                        <a:spcBef>
                          <a:spcPts val="0"/>
                        </a:spcBef>
                        <a:spcAft>
                          <a:spcPts val="0"/>
                        </a:spcAft>
                        <a:buNone/>
                      </a:pPr>
                      <a:r>
                        <a:rPr lang="en-GB" sz="1200"/>
                        <a:t>14</a:t>
                      </a:r>
                      <a:endParaRPr sz="1000">
                        <a:solidFill>
                          <a:srgbClr val="000000"/>
                        </a:solidFill>
                        <a:latin typeface="Calibri"/>
                        <a:ea typeface="Calibri"/>
                        <a:cs typeface="Calibri"/>
                        <a:sym typeface="Calibri"/>
                      </a:endParaRPr>
                    </a:p>
                  </a:txBody>
                  <a:tcPr marT="9525" marB="0" marR="9525" marL="9525" anchor="b"/>
                </a:tc>
                <a:tc>
                  <a:txBody>
                    <a:bodyPr/>
                    <a:lstStyle/>
                    <a:p>
                      <a:pPr indent="0" lvl="0" marL="0" marR="0" rtl="0" algn="ctr">
                        <a:lnSpc>
                          <a:spcPct val="118000"/>
                        </a:lnSpc>
                        <a:spcBef>
                          <a:spcPts val="0"/>
                        </a:spcBef>
                        <a:spcAft>
                          <a:spcPts val="0"/>
                        </a:spcAft>
                        <a:buNone/>
                      </a:pPr>
                      <a:r>
                        <a:rPr lang="en-GB" sz="1200"/>
                        <a:t> </a:t>
                      </a:r>
                      <a:endParaRPr sz="1000">
                        <a:solidFill>
                          <a:srgbClr val="000000"/>
                        </a:solidFill>
                        <a:latin typeface="Calibri"/>
                        <a:ea typeface="Calibri"/>
                        <a:cs typeface="Calibri"/>
                        <a:sym typeface="Calibri"/>
                      </a:endParaRPr>
                    </a:p>
                  </a:txBody>
                  <a:tcPr marT="9525" marB="0" marR="9525" marL="9525" anchor="b"/>
                </a:tc>
              </a:tr>
              <a:tr h="305675">
                <a:tc>
                  <a:txBody>
                    <a:bodyPr/>
                    <a:lstStyle/>
                    <a:p>
                      <a:pPr indent="0" lvl="0" marL="0" marR="0" rtl="0" algn="ctr">
                        <a:lnSpc>
                          <a:spcPct val="118000"/>
                        </a:lnSpc>
                        <a:spcBef>
                          <a:spcPts val="0"/>
                        </a:spcBef>
                        <a:spcAft>
                          <a:spcPts val="0"/>
                        </a:spcAft>
                        <a:buNone/>
                      </a:pPr>
                      <a:r>
                        <a:rPr lang="en-GB" sz="1200"/>
                        <a:t>15</a:t>
                      </a:r>
                      <a:endParaRPr sz="1000">
                        <a:solidFill>
                          <a:srgbClr val="000000"/>
                        </a:solidFill>
                        <a:latin typeface="Calibri"/>
                        <a:ea typeface="Calibri"/>
                        <a:cs typeface="Calibri"/>
                        <a:sym typeface="Calibri"/>
                      </a:endParaRPr>
                    </a:p>
                  </a:txBody>
                  <a:tcPr marT="9525" marB="0" marR="9525" marL="9525" anchor="b"/>
                </a:tc>
                <a:tc>
                  <a:txBody>
                    <a:bodyPr/>
                    <a:lstStyle/>
                    <a:p>
                      <a:pPr indent="0" lvl="0" marL="0" marR="0" rtl="0" algn="ctr">
                        <a:lnSpc>
                          <a:spcPct val="118000"/>
                        </a:lnSpc>
                        <a:spcBef>
                          <a:spcPts val="0"/>
                        </a:spcBef>
                        <a:spcAft>
                          <a:spcPts val="0"/>
                        </a:spcAft>
                        <a:buNone/>
                      </a:pPr>
                      <a:r>
                        <a:rPr lang="en-GB" sz="1200"/>
                        <a:t>Hard (Heavy)</a:t>
                      </a:r>
                      <a:endParaRPr sz="1000">
                        <a:solidFill>
                          <a:srgbClr val="000000"/>
                        </a:solidFill>
                        <a:latin typeface="Calibri"/>
                        <a:ea typeface="Calibri"/>
                        <a:cs typeface="Calibri"/>
                        <a:sym typeface="Calibri"/>
                      </a:endParaRPr>
                    </a:p>
                  </a:txBody>
                  <a:tcPr marT="9525" marB="0" marR="9525" marL="9525" anchor="b"/>
                </a:tc>
              </a:tr>
              <a:tr h="305675">
                <a:tc>
                  <a:txBody>
                    <a:bodyPr/>
                    <a:lstStyle/>
                    <a:p>
                      <a:pPr indent="0" lvl="0" marL="0" marR="0" rtl="0" algn="ctr">
                        <a:lnSpc>
                          <a:spcPct val="118000"/>
                        </a:lnSpc>
                        <a:spcBef>
                          <a:spcPts val="0"/>
                        </a:spcBef>
                        <a:spcAft>
                          <a:spcPts val="0"/>
                        </a:spcAft>
                        <a:buNone/>
                      </a:pPr>
                      <a:r>
                        <a:rPr lang="en-GB" sz="1200"/>
                        <a:t>16</a:t>
                      </a:r>
                      <a:endParaRPr sz="1000">
                        <a:solidFill>
                          <a:srgbClr val="000000"/>
                        </a:solidFill>
                        <a:latin typeface="Calibri"/>
                        <a:ea typeface="Calibri"/>
                        <a:cs typeface="Calibri"/>
                        <a:sym typeface="Calibri"/>
                      </a:endParaRPr>
                    </a:p>
                  </a:txBody>
                  <a:tcPr marT="9525" marB="0" marR="9525" marL="9525" anchor="b"/>
                </a:tc>
                <a:tc>
                  <a:txBody>
                    <a:bodyPr/>
                    <a:lstStyle/>
                    <a:p>
                      <a:pPr indent="0" lvl="0" marL="0" marR="0" rtl="0" algn="ctr">
                        <a:lnSpc>
                          <a:spcPct val="118000"/>
                        </a:lnSpc>
                        <a:spcBef>
                          <a:spcPts val="0"/>
                        </a:spcBef>
                        <a:spcAft>
                          <a:spcPts val="0"/>
                        </a:spcAft>
                        <a:buNone/>
                      </a:pPr>
                      <a:r>
                        <a:rPr lang="en-GB" sz="1200"/>
                        <a:t> </a:t>
                      </a:r>
                      <a:endParaRPr sz="1000">
                        <a:solidFill>
                          <a:srgbClr val="000000"/>
                        </a:solidFill>
                        <a:latin typeface="Calibri"/>
                        <a:ea typeface="Calibri"/>
                        <a:cs typeface="Calibri"/>
                        <a:sym typeface="Calibri"/>
                      </a:endParaRPr>
                    </a:p>
                  </a:txBody>
                  <a:tcPr marT="9525" marB="0" marR="9525" marL="9525" anchor="b"/>
                </a:tc>
              </a:tr>
              <a:tr h="305675">
                <a:tc>
                  <a:txBody>
                    <a:bodyPr/>
                    <a:lstStyle/>
                    <a:p>
                      <a:pPr indent="0" lvl="0" marL="0" marR="0" rtl="0" algn="ctr">
                        <a:lnSpc>
                          <a:spcPct val="118000"/>
                        </a:lnSpc>
                        <a:spcBef>
                          <a:spcPts val="0"/>
                        </a:spcBef>
                        <a:spcAft>
                          <a:spcPts val="0"/>
                        </a:spcAft>
                        <a:buNone/>
                      </a:pPr>
                      <a:r>
                        <a:rPr lang="en-GB" sz="1200"/>
                        <a:t>17</a:t>
                      </a:r>
                      <a:endParaRPr sz="1000">
                        <a:solidFill>
                          <a:srgbClr val="000000"/>
                        </a:solidFill>
                        <a:latin typeface="Calibri"/>
                        <a:ea typeface="Calibri"/>
                        <a:cs typeface="Calibri"/>
                        <a:sym typeface="Calibri"/>
                      </a:endParaRPr>
                    </a:p>
                  </a:txBody>
                  <a:tcPr marT="9525" marB="0" marR="9525" marL="9525" anchor="b"/>
                </a:tc>
                <a:tc>
                  <a:txBody>
                    <a:bodyPr/>
                    <a:lstStyle/>
                    <a:p>
                      <a:pPr indent="0" lvl="0" marL="0" marR="0" rtl="0" algn="ctr">
                        <a:lnSpc>
                          <a:spcPct val="118000"/>
                        </a:lnSpc>
                        <a:spcBef>
                          <a:spcPts val="0"/>
                        </a:spcBef>
                        <a:spcAft>
                          <a:spcPts val="0"/>
                        </a:spcAft>
                        <a:buNone/>
                      </a:pPr>
                      <a:r>
                        <a:rPr lang="en-GB" sz="1200"/>
                        <a:t>Very Hard</a:t>
                      </a:r>
                      <a:endParaRPr sz="1000">
                        <a:solidFill>
                          <a:srgbClr val="000000"/>
                        </a:solidFill>
                        <a:latin typeface="Calibri"/>
                        <a:ea typeface="Calibri"/>
                        <a:cs typeface="Calibri"/>
                        <a:sym typeface="Calibri"/>
                      </a:endParaRPr>
                    </a:p>
                  </a:txBody>
                  <a:tcPr marT="9525" marB="0" marR="9525" marL="9525" anchor="b"/>
                </a:tc>
              </a:tr>
              <a:tr h="305675">
                <a:tc>
                  <a:txBody>
                    <a:bodyPr/>
                    <a:lstStyle/>
                    <a:p>
                      <a:pPr indent="0" lvl="0" marL="0" marR="0" rtl="0" algn="ctr">
                        <a:lnSpc>
                          <a:spcPct val="118000"/>
                        </a:lnSpc>
                        <a:spcBef>
                          <a:spcPts val="0"/>
                        </a:spcBef>
                        <a:spcAft>
                          <a:spcPts val="0"/>
                        </a:spcAft>
                        <a:buNone/>
                      </a:pPr>
                      <a:r>
                        <a:rPr lang="en-GB" sz="1200"/>
                        <a:t>18</a:t>
                      </a:r>
                      <a:endParaRPr sz="1000">
                        <a:solidFill>
                          <a:srgbClr val="000000"/>
                        </a:solidFill>
                        <a:latin typeface="Calibri"/>
                        <a:ea typeface="Calibri"/>
                        <a:cs typeface="Calibri"/>
                        <a:sym typeface="Calibri"/>
                      </a:endParaRPr>
                    </a:p>
                  </a:txBody>
                  <a:tcPr marT="9525" marB="0" marR="9525" marL="9525" anchor="b"/>
                </a:tc>
                <a:tc>
                  <a:txBody>
                    <a:bodyPr/>
                    <a:lstStyle/>
                    <a:p>
                      <a:pPr indent="0" lvl="0" marL="0" marR="0" rtl="0" algn="ctr">
                        <a:lnSpc>
                          <a:spcPct val="118000"/>
                        </a:lnSpc>
                        <a:spcBef>
                          <a:spcPts val="0"/>
                        </a:spcBef>
                        <a:spcAft>
                          <a:spcPts val="0"/>
                        </a:spcAft>
                        <a:buNone/>
                      </a:pPr>
                      <a:r>
                        <a:rPr lang="en-GB" sz="1200"/>
                        <a:t> </a:t>
                      </a:r>
                      <a:endParaRPr sz="1000">
                        <a:solidFill>
                          <a:srgbClr val="000000"/>
                        </a:solidFill>
                        <a:latin typeface="Calibri"/>
                        <a:ea typeface="Calibri"/>
                        <a:cs typeface="Calibri"/>
                        <a:sym typeface="Calibri"/>
                      </a:endParaRPr>
                    </a:p>
                  </a:txBody>
                  <a:tcPr marT="9525" marB="0" marR="9525" marL="9525" anchor="b"/>
                </a:tc>
              </a:tr>
              <a:tr h="305675">
                <a:tc>
                  <a:txBody>
                    <a:bodyPr/>
                    <a:lstStyle/>
                    <a:p>
                      <a:pPr indent="0" lvl="0" marL="0" marR="0" rtl="0" algn="ctr">
                        <a:lnSpc>
                          <a:spcPct val="118000"/>
                        </a:lnSpc>
                        <a:spcBef>
                          <a:spcPts val="0"/>
                        </a:spcBef>
                        <a:spcAft>
                          <a:spcPts val="0"/>
                        </a:spcAft>
                        <a:buNone/>
                      </a:pPr>
                      <a:r>
                        <a:rPr lang="en-GB" sz="1200"/>
                        <a:t>19</a:t>
                      </a:r>
                      <a:endParaRPr sz="1000">
                        <a:solidFill>
                          <a:srgbClr val="000000"/>
                        </a:solidFill>
                        <a:latin typeface="Calibri"/>
                        <a:ea typeface="Calibri"/>
                        <a:cs typeface="Calibri"/>
                        <a:sym typeface="Calibri"/>
                      </a:endParaRPr>
                    </a:p>
                  </a:txBody>
                  <a:tcPr marT="9525" marB="0" marR="9525" marL="9525" anchor="b"/>
                </a:tc>
                <a:tc>
                  <a:txBody>
                    <a:bodyPr/>
                    <a:lstStyle/>
                    <a:p>
                      <a:pPr indent="0" lvl="0" marL="0" marR="0" rtl="0" algn="ctr">
                        <a:lnSpc>
                          <a:spcPct val="118000"/>
                        </a:lnSpc>
                        <a:spcBef>
                          <a:spcPts val="0"/>
                        </a:spcBef>
                        <a:spcAft>
                          <a:spcPts val="0"/>
                        </a:spcAft>
                        <a:buNone/>
                      </a:pPr>
                      <a:r>
                        <a:rPr lang="en-GB" sz="1200"/>
                        <a:t>Extremely Hard</a:t>
                      </a:r>
                      <a:endParaRPr sz="1000">
                        <a:solidFill>
                          <a:srgbClr val="000000"/>
                        </a:solidFill>
                        <a:latin typeface="Calibri"/>
                        <a:ea typeface="Calibri"/>
                        <a:cs typeface="Calibri"/>
                        <a:sym typeface="Calibri"/>
                      </a:endParaRPr>
                    </a:p>
                  </a:txBody>
                  <a:tcPr marT="9525" marB="0" marR="9525" marL="9525" anchor="b"/>
                </a:tc>
              </a:tr>
              <a:tr h="305675">
                <a:tc>
                  <a:txBody>
                    <a:bodyPr/>
                    <a:lstStyle/>
                    <a:p>
                      <a:pPr indent="0" lvl="0" marL="0" marR="0" rtl="0" algn="ctr">
                        <a:lnSpc>
                          <a:spcPct val="118000"/>
                        </a:lnSpc>
                        <a:spcBef>
                          <a:spcPts val="0"/>
                        </a:spcBef>
                        <a:spcAft>
                          <a:spcPts val="0"/>
                        </a:spcAft>
                        <a:buNone/>
                      </a:pPr>
                      <a:r>
                        <a:rPr lang="en-GB" sz="1200"/>
                        <a:t>20</a:t>
                      </a:r>
                      <a:endParaRPr sz="1000">
                        <a:solidFill>
                          <a:srgbClr val="000000"/>
                        </a:solidFill>
                        <a:latin typeface="Calibri"/>
                        <a:ea typeface="Calibri"/>
                        <a:cs typeface="Calibri"/>
                        <a:sym typeface="Calibri"/>
                      </a:endParaRPr>
                    </a:p>
                  </a:txBody>
                  <a:tcPr marT="9525" marB="0" marR="9525" marL="9525" anchor="b"/>
                </a:tc>
                <a:tc>
                  <a:txBody>
                    <a:bodyPr/>
                    <a:lstStyle/>
                    <a:p>
                      <a:pPr indent="0" lvl="0" marL="0" marR="0" rtl="0" algn="ctr">
                        <a:lnSpc>
                          <a:spcPct val="118000"/>
                        </a:lnSpc>
                        <a:spcBef>
                          <a:spcPts val="0"/>
                        </a:spcBef>
                        <a:spcAft>
                          <a:spcPts val="0"/>
                        </a:spcAft>
                        <a:buNone/>
                      </a:pPr>
                      <a:r>
                        <a:rPr lang="en-GB" sz="1200"/>
                        <a:t>Maximal Exertion </a:t>
                      </a:r>
                      <a:endParaRPr sz="1000">
                        <a:solidFill>
                          <a:srgbClr val="000000"/>
                        </a:solidFill>
                        <a:latin typeface="Calibri"/>
                        <a:ea typeface="Calibri"/>
                        <a:cs typeface="Calibri"/>
                        <a:sym typeface="Calibri"/>
                      </a:endParaRPr>
                    </a:p>
                  </a:txBody>
                  <a:tcPr marT="9525" marB="0" marR="9525" marL="9525" anchor="b"/>
                </a:tc>
              </a:tr>
            </a:tbl>
          </a:graphicData>
        </a:graphic>
      </p:graphicFrame>
      <p:sp>
        <p:nvSpPr>
          <p:cNvPr id="270" name="Google Shape;270;p20"/>
          <p:cNvSpPr txBox="1"/>
          <p:nvPr/>
        </p:nvSpPr>
        <p:spPr>
          <a:xfrm>
            <a:off x="1714180" y="0"/>
            <a:ext cx="7886700" cy="878788"/>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rgbClr val="193E72"/>
              </a:buClr>
              <a:buSzPts val="3200"/>
              <a:buFont typeface="Arial"/>
              <a:buNone/>
            </a:pPr>
            <a:r>
              <a:rPr b="1" lang="en-GB" sz="3200">
                <a:solidFill>
                  <a:srgbClr val="193E72"/>
                </a:solidFill>
                <a:latin typeface="Arial"/>
                <a:ea typeface="Arial"/>
                <a:cs typeface="Arial"/>
                <a:sym typeface="Arial"/>
              </a:rPr>
              <a:t>Breathlessness: The Borg Scale of RPE</a:t>
            </a:r>
            <a:endParaRPr sz="3200">
              <a:solidFill>
                <a:srgbClr val="193E72"/>
              </a:solidFill>
              <a:latin typeface="Arial"/>
              <a:ea typeface="Arial"/>
              <a:cs typeface="Arial"/>
              <a:sym typeface="Arial"/>
            </a:endParaRPr>
          </a:p>
        </p:txBody>
      </p:sp>
      <p:sp>
        <p:nvSpPr>
          <p:cNvPr id="271" name="Google Shape;271;p20"/>
          <p:cNvSpPr txBox="1"/>
          <p:nvPr/>
        </p:nvSpPr>
        <p:spPr>
          <a:xfrm>
            <a:off x="1908716" y="1070417"/>
            <a:ext cx="3875315" cy="424731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1800">
                <a:solidFill>
                  <a:schemeClr val="dk1"/>
                </a:solidFill>
                <a:latin typeface="Arial"/>
                <a:ea typeface="Arial"/>
                <a:cs typeface="Arial"/>
                <a:sym typeface="Arial"/>
              </a:rPr>
              <a:t>The Borg Scale of RPE</a:t>
            </a:r>
            <a:endParaRPr/>
          </a:p>
          <a:p>
            <a:pPr indent="-285750" lvl="0" marL="285750" marR="0" rtl="0" algn="l">
              <a:spcBef>
                <a:spcPts val="0"/>
              </a:spcBef>
              <a:spcAft>
                <a:spcPts val="0"/>
              </a:spcAft>
              <a:buClr>
                <a:schemeClr val="dk1"/>
              </a:buClr>
              <a:buSzPts val="1800"/>
              <a:buFont typeface="Arial"/>
              <a:buChar char="•"/>
            </a:pPr>
            <a:r>
              <a:rPr lang="en-GB" sz="1800">
                <a:solidFill>
                  <a:schemeClr val="dk1"/>
                </a:solidFill>
                <a:latin typeface="Arial"/>
                <a:ea typeface="Arial"/>
                <a:cs typeface="Arial"/>
                <a:sym typeface="Arial"/>
              </a:rPr>
              <a:t>Phrases linked to numbers on a scale</a:t>
            </a:r>
            <a:endParaRPr/>
          </a:p>
          <a:p>
            <a:pPr indent="-285750" lvl="0" marL="285750" marR="0" rtl="0" algn="l">
              <a:spcBef>
                <a:spcPts val="0"/>
              </a:spcBef>
              <a:spcAft>
                <a:spcPts val="0"/>
              </a:spcAft>
              <a:buClr>
                <a:schemeClr val="dk1"/>
              </a:buClr>
              <a:buSzPts val="1800"/>
              <a:buFont typeface="Arial"/>
              <a:buChar char="•"/>
            </a:pPr>
            <a:r>
              <a:rPr lang="en-GB" sz="1800">
                <a:solidFill>
                  <a:schemeClr val="dk1"/>
                </a:solidFill>
                <a:latin typeface="Arial"/>
                <a:ea typeface="Arial"/>
                <a:cs typeface="Arial"/>
                <a:sym typeface="Arial"/>
              </a:rPr>
              <a:t>Work rates of 12-14</a:t>
            </a:r>
            <a:endParaRPr/>
          </a:p>
          <a:p>
            <a:pPr indent="-285750" lvl="1" marL="742950" marR="0" rtl="0" algn="l">
              <a:spcBef>
                <a:spcPts val="0"/>
              </a:spcBef>
              <a:spcAft>
                <a:spcPts val="0"/>
              </a:spcAft>
              <a:buClr>
                <a:schemeClr val="dk1"/>
              </a:buClr>
              <a:buSzPts val="1800"/>
              <a:buFont typeface="Arial"/>
              <a:buChar char="•"/>
            </a:pPr>
            <a:r>
              <a:rPr b="0" i="0" lang="en-GB" sz="1800" u="none" cap="none" strike="noStrike">
                <a:solidFill>
                  <a:schemeClr val="dk1"/>
                </a:solidFill>
                <a:latin typeface="Arial"/>
                <a:ea typeface="Arial"/>
                <a:cs typeface="Arial"/>
                <a:sym typeface="Arial"/>
              </a:rPr>
              <a:t>Correlates to anaerobic threshold</a:t>
            </a:r>
            <a:endParaRPr/>
          </a:p>
          <a:p>
            <a:pPr indent="-285750" lvl="0" marL="285750" marR="0" rtl="0" algn="l">
              <a:spcBef>
                <a:spcPts val="0"/>
              </a:spcBef>
              <a:spcAft>
                <a:spcPts val="0"/>
              </a:spcAft>
              <a:buClr>
                <a:schemeClr val="dk1"/>
              </a:buClr>
              <a:buSzPts val="1800"/>
              <a:buFont typeface="Arial"/>
              <a:buChar char="•"/>
            </a:pPr>
            <a:r>
              <a:rPr lang="en-GB" sz="1800">
                <a:solidFill>
                  <a:schemeClr val="dk1"/>
                </a:solidFill>
                <a:latin typeface="Arial"/>
                <a:ea typeface="Arial"/>
                <a:cs typeface="Arial"/>
                <a:sym typeface="Arial"/>
              </a:rPr>
              <a:t>Moderate Intensity</a:t>
            </a:r>
            <a:endParaRPr/>
          </a:p>
          <a:p>
            <a:pPr indent="-285750" lvl="1" marL="742950" marR="0" rtl="0" algn="l">
              <a:spcBef>
                <a:spcPts val="0"/>
              </a:spcBef>
              <a:spcAft>
                <a:spcPts val="0"/>
              </a:spcAft>
              <a:buClr>
                <a:schemeClr val="dk1"/>
              </a:buClr>
              <a:buSzPts val="1800"/>
              <a:buFont typeface="Arial"/>
              <a:buChar char="•"/>
            </a:pPr>
            <a:r>
              <a:rPr b="0" i="0" lang="en-GB" sz="1800" u="none" cap="none" strike="noStrike">
                <a:solidFill>
                  <a:schemeClr val="dk1"/>
                </a:solidFill>
                <a:latin typeface="Arial"/>
                <a:ea typeface="Arial"/>
                <a:cs typeface="Arial"/>
                <a:sym typeface="Arial"/>
              </a:rPr>
              <a:t>Contributes to NHS recommended activity guidelines</a:t>
            </a:r>
            <a:endParaRPr/>
          </a:p>
          <a:p>
            <a:pPr indent="0" lvl="0" marL="0" marR="0" rtl="0" algn="l">
              <a:spcBef>
                <a:spcPts val="0"/>
              </a:spcBef>
              <a:spcAft>
                <a:spcPts val="0"/>
              </a:spcAft>
              <a:buNone/>
            </a:pPr>
            <a:r>
              <a:t/>
            </a:r>
            <a:endParaRPr sz="1800">
              <a:solidFill>
                <a:schemeClr val="dk1"/>
              </a:solidFill>
              <a:latin typeface="Arial"/>
              <a:ea typeface="Arial"/>
              <a:cs typeface="Arial"/>
              <a:sym typeface="Arial"/>
            </a:endParaRPr>
          </a:p>
          <a:p>
            <a:pPr indent="0" lvl="0" marL="0" marR="0" rtl="0" algn="l">
              <a:spcBef>
                <a:spcPts val="0"/>
              </a:spcBef>
              <a:spcAft>
                <a:spcPts val="0"/>
              </a:spcAft>
              <a:buNone/>
            </a:pPr>
            <a:r>
              <a:rPr b="1" lang="en-GB" sz="1800">
                <a:solidFill>
                  <a:schemeClr val="dk1"/>
                </a:solidFill>
                <a:latin typeface="Arial"/>
                <a:ea typeface="Arial"/>
                <a:cs typeface="Arial"/>
                <a:sym typeface="Arial"/>
              </a:rPr>
              <a:t>Perception</a:t>
            </a:r>
            <a:endParaRPr/>
          </a:p>
          <a:p>
            <a:pPr indent="-285750" lvl="0" marL="285750" marR="0" rtl="0" algn="l">
              <a:spcBef>
                <a:spcPts val="0"/>
              </a:spcBef>
              <a:spcAft>
                <a:spcPts val="0"/>
              </a:spcAft>
              <a:buClr>
                <a:schemeClr val="dk1"/>
              </a:buClr>
              <a:buSzPts val="1800"/>
              <a:buFont typeface="Arial"/>
              <a:buChar char="•"/>
            </a:pPr>
            <a:r>
              <a:rPr lang="en-GB" sz="1800">
                <a:solidFill>
                  <a:schemeClr val="dk1"/>
                </a:solidFill>
                <a:latin typeface="Arial"/>
                <a:ea typeface="Arial"/>
                <a:cs typeface="Arial"/>
                <a:sym typeface="Arial"/>
              </a:rPr>
              <a:t>Individualised exercise programs</a:t>
            </a:r>
            <a:endParaRPr/>
          </a:p>
          <a:p>
            <a:pPr indent="-285750" lvl="0" marL="285750" marR="0" rtl="0" algn="l">
              <a:spcBef>
                <a:spcPts val="0"/>
              </a:spcBef>
              <a:spcAft>
                <a:spcPts val="0"/>
              </a:spcAft>
              <a:buClr>
                <a:schemeClr val="dk1"/>
              </a:buClr>
              <a:buSzPts val="1800"/>
              <a:buFont typeface="Arial"/>
              <a:buChar char="•"/>
            </a:pPr>
            <a:r>
              <a:rPr lang="en-GB" sz="1800">
                <a:solidFill>
                  <a:schemeClr val="dk1"/>
                </a:solidFill>
                <a:latin typeface="Arial"/>
                <a:ea typeface="Arial"/>
                <a:cs typeface="Arial"/>
                <a:sym typeface="Arial"/>
              </a:rPr>
              <a:t>Work in safe &amp; effective training zones</a:t>
            </a:r>
            <a:endParaRPr/>
          </a:p>
        </p:txBody>
      </p:sp>
      <p:pic>
        <p:nvPicPr>
          <p:cNvPr id="272" name="Google Shape;272;p20"/>
          <p:cNvPicPr preferRelativeResize="0"/>
          <p:nvPr/>
        </p:nvPicPr>
        <p:blipFill rotWithShape="1">
          <a:blip r:embed="rId3">
            <a:alphaModFix/>
          </a:blip>
          <a:srcRect b="0" l="0" r="0" t="0"/>
          <a:stretch/>
        </p:blipFill>
        <p:spPr>
          <a:xfrm>
            <a:off x="206988" y="4847422"/>
            <a:ext cx="1823013" cy="1041094"/>
          </a:xfrm>
          <a:prstGeom prst="rect">
            <a:avLst/>
          </a:prstGeom>
          <a:noFill/>
          <a:ln>
            <a:noFill/>
          </a:ln>
        </p:spPr>
      </p:pic>
      <p:pic>
        <p:nvPicPr>
          <p:cNvPr id="273" name="Google Shape;273;p20"/>
          <p:cNvPicPr preferRelativeResize="0"/>
          <p:nvPr/>
        </p:nvPicPr>
        <p:blipFill rotWithShape="1">
          <a:blip r:embed="rId4">
            <a:alphaModFix/>
          </a:blip>
          <a:srcRect b="0" l="0" r="0" t="0"/>
          <a:stretch/>
        </p:blipFill>
        <p:spPr>
          <a:xfrm>
            <a:off x="10719412" y="5123465"/>
            <a:ext cx="875472" cy="822641"/>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 name="Shape 278"/>
        <p:cNvGrpSpPr/>
        <p:nvPr/>
      </p:nvGrpSpPr>
      <p:grpSpPr>
        <a:xfrm>
          <a:off x="0" y="0"/>
          <a:ext cx="0" cy="0"/>
          <a:chOff x="0" y="0"/>
          <a:chExt cx="0" cy="0"/>
        </a:xfrm>
      </p:grpSpPr>
      <p:grpSp>
        <p:nvGrpSpPr>
          <p:cNvPr id="279" name="Google Shape;279;p21"/>
          <p:cNvGrpSpPr/>
          <p:nvPr/>
        </p:nvGrpSpPr>
        <p:grpSpPr>
          <a:xfrm>
            <a:off x="5186723" y="476872"/>
            <a:ext cx="6718561" cy="2714626"/>
            <a:chOff x="0" y="0"/>
            <a:chExt cx="5451467" cy="1924685"/>
          </a:xfrm>
        </p:grpSpPr>
        <p:pic>
          <p:nvPicPr>
            <p:cNvPr descr="A picture containing wall, person&#10;&#10;Description automatically generated" id="280" name="Google Shape;280;p21"/>
            <p:cNvPicPr preferRelativeResize="0"/>
            <p:nvPr/>
          </p:nvPicPr>
          <p:blipFill rotWithShape="1">
            <a:blip r:embed="rId3">
              <a:alphaModFix/>
            </a:blip>
            <a:srcRect b="0" l="0" r="0" t="0"/>
            <a:stretch/>
          </p:blipFill>
          <p:spPr>
            <a:xfrm>
              <a:off x="1134319" y="0"/>
              <a:ext cx="1068070" cy="1924685"/>
            </a:xfrm>
            <a:prstGeom prst="rect">
              <a:avLst/>
            </a:prstGeom>
            <a:noFill/>
            <a:ln>
              <a:noFill/>
            </a:ln>
          </p:spPr>
        </p:pic>
        <p:pic>
          <p:nvPicPr>
            <p:cNvPr descr="A picture containing person&#10;&#10;Description automatically generated" id="281" name="Google Shape;281;p21"/>
            <p:cNvPicPr preferRelativeResize="0"/>
            <p:nvPr/>
          </p:nvPicPr>
          <p:blipFill rotWithShape="1">
            <a:blip r:embed="rId4">
              <a:alphaModFix/>
            </a:blip>
            <a:srcRect b="0" l="0" r="0" t="0"/>
            <a:stretch/>
          </p:blipFill>
          <p:spPr>
            <a:xfrm>
              <a:off x="2199189" y="0"/>
              <a:ext cx="1052830" cy="1924685"/>
            </a:xfrm>
            <a:prstGeom prst="rect">
              <a:avLst/>
            </a:prstGeom>
            <a:noFill/>
            <a:ln>
              <a:noFill/>
            </a:ln>
          </p:spPr>
        </p:pic>
        <p:pic>
          <p:nvPicPr>
            <p:cNvPr descr="A picture containing wall, person, arm&#10;&#10;Description automatically generated" id="282" name="Google Shape;282;p21"/>
            <p:cNvPicPr preferRelativeResize="0"/>
            <p:nvPr/>
          </p:nvPicPr>
          <p:blipFill rotWithShape="1">
            <a:blip r:embed="rId5">
              <a:alphaModFix/>
            </a:blip>
            <a:srcRect b="0" l="0" r="0" t="0"/>
            <a:stretch/>
          </p:blipFill>
          <p:spPr>
            <a:xfrm>
              <a:off x="0" y="0"/>
              <a:ext cx="1134110" cy="1924685"/>
            </a:xfrm>
            <a:prstGeom prst="rect">
              <a:avLst/>
            </a:prstGeom>
            <a:noFill/>
            <a:ln>
              <a:noFill/>
            </a:ln>
          </p:spPr>
        </p:pic>
        <p:pic>
          <p:nvPicPr>
            <p:cNvPr descr="A picture containing wall, person&#10;&#10;Description automatically generated" id="283" name="Google Shape;283;p21"/>
            <p:cNvPicPr preferRelativeResize="0"/>
            <p:nvPr/>
          </p:nvPicPr>
          <p:blipFill rotWithShape="1">
            <a:blip r:embed="rId3">
              <a:alphaModFix/>
            </a:blip>
            <a:srcRect b="0" l="0" r="0" t="0"/>
            <a:stretch/>
          </p:blipFill>
          <p:spPr>
            <a:xfrm>
              <a:off x="3252486" y="0"/>
              <a:ext cx="1068070" cy="1924685"/>
            </a:xfrm>
            <a:prstGeom prst="rect">
              <a:avLst/>
            </a:prstGeom>
            <a:noFill/>
            <a:ln>
              <a:noFill/>
            </a:ln>
          </p:spPr>
        </p:pic>
        <p:pic>
          <p:nvPicPr>
            <p:cNvPr descr="A picture containing wall, person, arm&#10;&#10;Description automatically generated" id="284" name="Google Shape;284;p21"/>
            <p:cNvPicPr preferRelativeResize="0"/>
            <p:nvPr/>
          </p:nvPicPr>
          <p:blipFill rotWithShape="1">
            <a:blip r:embed="rId5">
              <a:alphaModFix/>
            </a:blip>
            <a:srcRect b="0" l="0" r="0" t="0"/>
            <a:stretch/>
          </p:blipFill>
          <p:spPr>
            <a:xfrm>
              <a:off x="4317357" y="0"/>
              <a:ext cx="1134110" cy="1924685"/>
            </a:xfrm>
            <a:prstGeom prst="rect">
              <a:avLst/>
            </a:prstGeom>
            <a:noFill/>
            <a:ln>
              <a:noFill/>
            </a:ln>
          </p:spPr>
        </p:pic>
      </p:grpSp>
      <p:grpSp>
        <p:nvGrpSpPr>
          <p:cNvPr id="285" name="Google Shape;285;p21"/>
          <p:cNvGrpSpPr/>
          <p:nvPr/>
        </p:nvGrpSpPr>
        <p:grpSpPr>
          <a:xfrm>
            <a:off x="5123483" y="3310551"/>
            <a:ext cx="6781802" cy="2714625"/>
            <a:chOff x="-1" y="0"/>
            <a:chExt cx="6324326" cy="1719580"/>
          </a:xfrm>
        </p:grpSpPr>
        <p:pic>
          <p:nvPicPr>
            <p:cNvPr descr="A picture containing wall, person, indoor&#10;&#10;Description automatically generated" id="286" name="Google Shape;286;p21"/>
            <p:cNvPicPr preferRelativeResize="0"/>
            <p:nvPr/>
          </p:nvPicPr>
          <p:blipFill rotWithShape="1">
            <a:blip r:embed="rId6">
              <a:alphaModFix/>
            </a:blip>
            <a:srcRect b="0" l="0" r="0" t="0"/>
            <a:stretch/>
          </p:blipFill>
          <p:spPr>
            <a:xfrm rot="5400000">
              <a:off x="-211138" y="234214"/>
              <a:ext cx="1688465" cy="1266190"/>
            </a:xfrm>
            <a:prstGeom prst="rect">
              <a:avLst/>
            </a:prstGeom>
            <a:noFill/>
            <a:ln>
              <a:noFill/>
            </a:ln>
          </p:spPr>
        </p:pic>
        <p:pic>
          <p:nvPicPr>
            <p:cNvPr descr="A person standing next to a chair&#10;&#10;Description automatically generated" id="287" name="Google Shape;287;p21"/>
            <p:cNvPicPr preferRelativeResize="0"/>
            <p:nvPr/>
          </p:nvPicPr>
          <p:blipFill rotWithShape="1">
            <a:blip r:embed="rId7">
              <a:alphaModFix/>
            </a:blip>
            <a:srcRect b="0" l="0" r="0" t="0"/>
            <a:stretch/>
          </p:blipFill>
          <p:spPr>
            <a:xfrm>
              <a:off x="2466179" y="17860"/>
              <a:ext cx="1306195" cy="1701165"/>
            </a:xfrm>
            <a:prstGeom prst="rect">
              <a:avLst/>
            </a:prstGeom>
            <a:noFill/>
            <a:ln>
              <a:noFill/>
            </a:ln>
          </p:spPr>
        </p:pic>
        <p:pic>
          <p:nvPicPr>
            <p:cNvPr descr="A picture containing wall, person&#10;&#10;Description automatically generated" id="288" name="Google Shape;288;p21"/>
            <p:cNvPicPr preferRelativeResize="0"/>
            <p:nvPr/>
          </p:nvPicPr>
          <p:blipFill rotWithShape="1">
            <a:blip r:embed="rId8">
              <a:alphaModFix/>
            </a:blip>
            <a:srcRect b="0" l="0" r="0" t="0"/>
            <a:stretch/>
          </p:blipFill>
          <p:spPr>
            <a:xfrm rot="5400000">
              <a:off x="973361" y="214947"/>
              <a:ext cx="1719580" cy="1289685"/>
            </a:xfrm>
            <a:prstGeom prst="rect">
              <a:avLst/>
            </a:prstGeom>
            <a:noFill/>
            <a:ln>
              <a:noFill/>
            </a:ln>
          </p:spPr>
        </p:pic>
        <p:pic>
          <p:nvPicPr>
            <p:cNvPr descr="A picture containing wall, person&#10;&#10;Description automatically generated" id="289" name="Google Shape;289;p21"/>
            <p:cNvPicPr preferRelativeResize="0"/>
            <p:nvPr/>
          </p:nvPicPr>
          <p:blipFill rotWithShape="1">
            <a:blip r:embed="rId9">
              <a:alphaModFix/>
            </a:blip>
            <a:srcRect b="0" l="0" r="0" t="0"/>
            <a:stretch/>
          </p:blipFill>
          <p:spPr>
            <a:xfrm rot="5400000">
              <a:off x="3562526" y="211382"/>
              <a:ext cx="1706880" cy="1289685"/>
            </a:xfrm>
            <a:prstGeom prst="rect">
              <a:avLst/>
            </a:prstGeom>
            <a:noFill/>
            <a:ln>
              <a:noFill/>
            </a:ln>
          </p:spPr>
        </p:pic>
        <p:pic>
          <p:nvPicPr>
            <p:cNvPr descr="A picture containing wall, person, indoor&#10;&#10;Description automatically generated" id="290" name="Google Shape;290;p21"/>
            <p:cNvPicPr preferRelativeResize="0"/>
            <p:nvPr/>
          </p:nvPicPr>
          <p:blipFill rotWithShape="1">
            <a:blip r:embed="rId6">
              <a:alphaModFix/>
            </a:blip>
            <a:srcRect b="0" l="0" r="0" t="0"/>
            <a:stretch/>
          </p:blipFill>
          <p:spPr>
            <a:xfrm rot="5400000">
              <a:off x="4846998" y="234215"/>
              <a:ext cx="1688465" cy="1266190"/>
            </a:xfrm>
            <a:prstGeom prst="rect">
              <a:avLst/>
            </a:prstGeom>
            <a:noFill/>
            <a:ln>
              <a:noFill/>
            </a:ln>
          </p:spPr>
        </p:pic>
      </p:grpSp>
      <p:sp>
        <p:nvSpPr>
          <p:cNvPr id="291" name="Google Shape;291;p21"/>
          <p:cNvSpPr txBox="1"/>
          <p:nvPr/>
        </p:nvSpPr>
        <p:spPr>
          <a:xfrm>
            <a:off x="1078294" y="1236564"/>
            <a:ext cx="3937820"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3200">
                <a:solidFill>
                  <a:schemeClr val="dk1"/>
                </a:solidFill>
                <a:latin typeface="Arial"/>
                <a:ea typeface="Arial"/>
                <a:cs typeface="Arial"/>
                <a:sym typeface="Arial"/>
              </a:rPr>
              <a:t>Wall Press</a:t>
            </a:r>
            <a:endParaRPr/>
          </a:p>
        </p:txBody>
      </p:sp>
      <p:sp>
        <p:nvSpPr>
          <p:cNvPr id="292" name="Google Shape;292;p21"/>
          <p:cNvSpPr txBox="1"/>
          <p:nvPr/>
        </p:nvSpPr>
        <p:spPr>
          <a:xfrm>
            <a:off x="1046980" y="4369848"/>
            <a:ext cx="3937820"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3200">
                <a:solidFill>
                  <a:schemeClr val="dk1"/>
                </a:solidFill>
                <a:latin typeface="Arial"/>
                <a:ea typeface="Arial"/>
                <a:cs typeface="Arial"/>
                <a:sym typeface="Arial"/>
              </a:rPr>
              <a:t>Chair Stands</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6" name="Shape 296"/>
        <p:cNvGrpSpPr/>
        <p:nvPr/>
      </p:nvGrpSpPr>
      <p:grpSpPr>
        <a:xfrm>
          <a:off x="0" y="0"/>
          <a:ext cx="0" cy="0"/>
          <a:chOff x="0" y="0"/>
          <a:chExt cx="0" cy="0"/>
        </a:xfrm>
      </p:grpSpPr>
      <p:grpSp>
        <p:nvGrpSpPr>
          <p:cNvPr id="297" name="Google Shape;297;p22"/>
          <p:cNvGrpSpPr/>
          <p:nvPr/>
        </p:nvGrpSpPr>
        <p:grpSpPr>
          <a:xfrm>
            <a:off x="3642852" y="628804"/>
            <a:ext cx="8273233" cy="1647825"/>
            <a:chOff x="0" y="0"/>
            <a:chExt cx="7046403" cy="703580"/>
          </a:xfrm>
        </p:grpSpPr>
        <p:pic>
          <p:nvPicPr>
            <p:cNvPr descr="A picture containing person, person, laying, red&#10;&#10;Description automatically generated" id="298" name="Google Shape;298;p22"/>
            <p:cNvPicPr preferRelativeResize="0"/>
            <p:nvPr/>
          </p:nvPicPr>
          <p:blipFill rotWithShape="1">
            <a:blip r:embed="rId3">
              <a:alphaModFix/>
            </a:blip>
            <a:srcRect b="0" l="0" r="0" t="0"/>
            <a:stretch/>
          </p:blipFill>
          <p:spPr>
            <a:xfrm>
              <a:off x="0" y="0"/>
              <a:ext cx="1483360" cy="702945"/>
            </a:xfrm>
            <a:prstGeom prst="rect">
              <a:avLst/>
            </a:prstGeom>
            <a:noFill/>
            <a:ln>
              <a:noFill/>
            </a:ln>
          </p:spPr>
        </p:pic>
        <p:pic>
          <p:nvPicPr>
            <p:cNvPr descr="A picture containing person, laying&#10;&#10;Description automatically generated" id="299" name="Google Shape;299;p22"/>
            <p:cNvPicPr preferRelativeResize="0"/>
            <p:nvPr/>
          </p:nvPicPr>
          <p:blipFill rotWithShape="1">
            <a:blip r:embed="rId4">
              <a:alphaModFix/>
            </a:blip>
            <a:srcRect b="0" l="0" r="0" t="0"/>
            <a:stretch/>
          </p:blipFill>
          <p:spPr>
            <a:xfrm>
              <a:off x="1477926" y="0"/>
              <a:ext cx="1358265" cy="703580"/>
            </a:xfrm>
            <a:prstGeom prst="rect">
              <a:avLst/>
            </a:prstGeom>
            <a:noFill/>
            <a:ln>
              <a:noFill/>
            </a:ln>
          </p:spPr>
        </p:pic>
        <p:pic>
          <p:nvPicPr>
            <p:cNvPr descr="A picture containing person, red, laying&#10;&#10;Description automatically generated" id="300" name="Google Shape;300;p22"/>
            <p:cNvPicPr preferRelativeResize="0"/>
            <p:nvPr/>
          </p:nvPicPr>
          <p:blipFill rotWithShape="1">
            <a:blip r:embed="rId5">
              <a:alphaModFix/>
            </a:blip>
            <a:srcRect b="0" l="0" r="0" t="0"/>
            <a:stretch/>
          </p:blipFill>
          <p:spPr>
            <a:xfrm>
              <a:off x="2838893" y="0"/>
              <a:ext cx="1384935" cy="702945"/>
            </a:xfrm>
            <a:prstGeom prst="rect">
              <a:avLst/>
            </a:prstGeom>
            <a:noFill/>
            <a:ln>
              <a:noFill/>
            </a:ln>
          </p:spPr>
        </p:pic>
        <p:pic>
          <p:nvPicPr>
            <p:cNvPr descr="A picture containing person, laying&#10;&#10;Description automatically generated" id="301" name="Google Shape;301;p22"/>
            <p:cNvPicPr preferRelativeResize="0"/>
            <p:nvPr/>
          </p:nvPicPr>
          <p:blipFill rotWithShape="1">
            <a:blip r:embed="rId6">
              <a:alphaModFix/>
            </a:blip>
            <a:srcRect b="0" l="0" r="0" t="0"/>
            <a:stretch/>
          </p:blipFill>
          <p:spPr>
            <a:xfrm>
              <a:off x="4221126" y="0"/>
              <a:ext cx="1360805" cy="702945"/>
            </a:xfrm>
            <a:prstGeom prst="rect">
              <a:avLst/>
            </a:prstGeom>
            <a:noFill/>
            <a:ln>
              <a:noFill/>
            </a:ln>
          </p:spPr>
        </p:pic>
        <p:pic>
          <p:nvPicPr>
            <p:cNvPr descr="A picture containing person, person, laying, red&#10;&#10;Description automatically generated" id="302" name="Google Shape;302;p22"/>
            <p:cNvPicPr preferRelativeResize="0"/>
            <p:nvPr/>
          </p:nvPicPr>
          <p:blipFill rotWithShape="1">
            <a:blip r:embed="rId7">
              <a:alphaModFix/>
            </a:blip>
            <a:srcRect b="0" l="0" r="0" t="0"/>
            <a:stretch/>
          </p:blipFill>
          <p:spPr>
            <a:xfrm>
              <a:off x="5582093" y="0"/>
              <a:ext cx="1464310" cy="703580"/>
            </a:xfrm>
            <a:prstGeom prst="rect">
              <a:avLst/>
            </a:prstGeom>
            <a:noFill/>
            <a:ln>
              <a:noFill/>
            </a:ln>
          </p:spPr>
        </p:pic>
      </p:grpSp>
      <p:grpSp>
        <p:nvGrpSpPr>
          <p:cNvPr id="303" name="Google Shape;303;p22"/>
          <p:cNvGrpSpPr/>
          <p:nvPr/>
        </p:nvGrpSpPr>
        <p:grpSpPr>
          <a:xfrm>
            <a:off x="3981657" y="3204691"/>
            <a:ext cx="7934428" cy="2753360"/>
            <a:chOff x="0" y="-1"/>
            <a:chExt cx="5716327" cy="1593850"/>
          </a:xfrm>
        </p:grpSpPr>
        <p:pic>
          <p:nvPicPr>
            <p:cNvPr descr="A picture containing wall, indoor, person&#10;&#10;Description automatically generated" id="304" name="Google Shape;304;p22"/>
            <p:cNvPicPr preferRelativeResize="0"/>
            <p:nvPr/>
          </p:nvPicPr>
          <p:blipFill rotWithShape="1">
            <a:blip r:embed="rId8">
              <a:alphaModFix/>
            </a:blip>
            <a:srcRect b="0" l="0" r="0" t="0"/>
            <a:stretch/>
          </p:blipFill>
          <p:spPr>
            <a:xfrm rot="5400000">
              <a:off x="-196533" y="216780"/>
              <a:ext cx="1572895" cy="1179830"/>
            </a:xfrm>
            <a:prstGeom prst="rect">
              <a:avLst/>
            </a:prstGeom>
            <a:noFill/>
            <a:ln>
              <a:noFill/>
            </a:ln>
          </p:spPr>
        </p:pic>
        <p:pic>
          <p:nvPicPr>
            <p:cNvPr descr="A picture containing wall, person, indoor&#10;&#10;Description automatically generated" id="305" name="Google Shape;305;p22"/>
            <p:cNvPicPr preferRelativeResize="0"/>
            <p:nvPr/>
          </p:nvPicPr>
          <p:blipFill rotWithShape="1">
            <a:blip r:embed="rId9">
              <a:alphaModFix/>
            </a:blip>
            <a:srcRect b="0" l="0" r="0" t="0"/>
            <a:stretch/>
          </p:blipFill>
          <p:spPr>
            <a:xfrm rot="5400000">
              <a:off x="930094" y="232237"/>
              <a:ext cx="1572260" cy="1136015"/>
            </a:xfrm>
            <a:prstGeom prst="rect">
              <a:avLst/>
            </a:prstGeom>
            <a:noFill/>
            <a:ln>
              <a:noFill/>
            </a:ln>
          </p:spPr>
        </p:pic>
        <p:pic>
          <p:nvPicPr>
            <p:cNvPr descr="A person posing in a room&#10;&#10;Description automatically generated with low confidence" id="306" name="Google Shape;306;p22"/>
            <p:cNvPicPr preferRelativeResize="0"/>
            <p:nvPr/>
          </p:nvPicPr>
          <p:blipFill rotWithShape="1">
            <a:blip r:embed="rId10">
              <a:alphaModFix/>
            </a:blip>
            <a:srcRect b="0" l="0" r="0" t="0"/>
            <a:stretch/>
          </p:blipFill>
          <p:spPr>
            <a:xfrm rot="5400000">
              <a:off x="2036111" y="215510"/>
              <a:ext cx="1581785" cy="1169035"/>
            </a:xfrm>
            <a:prstGeom prst="rect">
              <a:avLst/>
            </a:prstGeom>
            <a:noFill/>
            <a:ln>
              <a:noFill/>
            </a:ln>
          </p:spPr>
        </p:pic>
        <p:pic>
          <p:nvPicPr>
            <p:cNvPr descr="A picture containing wall, person, indoor&#10;&#10;Description automatically generated" id="307" name="Google Shape;307;p22"/>
            <p:cNvPicPr preferRelativeResize="0"/>
            <p:nvPr/>
          </p:nvPicPr>
          <p:blipFill rotWithShape="1">
            <a:blip r:embed="rId11">
              <a:alphaModFix/>
            </a:blip>
            <a:srcRect b="0" l="0" r="0" t="0"/>
            <a:stretch/>
          </p:blipFill>
          <p:spPr>
            <a:xfrm rot="5400000">
              <a:off x="3177487" y="222567"/>
              <a:ext cx="1593850" cy="1148715"/>
            </a:xfrm>
            <a:prstGeom prst="rect">
              <a:avLst/>
            </a:prstGeom>
            <a:noFill/>
            <a:ln>
              <a:noFill/>
            </a:ln>
          </p:spPr>
        </p:pic>
        <p:pic>
          <p:nvPicPr>
            <p:cNvPr descr="A picture containing wall, indoor, person&#10;&#10;Description automatically generated" id="308" name="Google Shape;308;p22"/>
            <p:cNvPicPr preferRelativeResize="0"/>
            <p:nvPr/>
          </p:nvPicPr>
          <p:blipFill rotWithShape="1">
            <a:blip r:embed="rId12">
              <a:alphaModFix/>
            </a:blip>
            <a:srcRect b="0" l="0" r="0" t="0"/>
            <a:stretch/>
          </p:blipFill>
          <p:spPr>
            <a:xfrm rot="5400000">
              <a:off x="4328851" y="204887"/>
              <a:ext cx="1585595" cy="1189355"/>
            </a:xfrm>
            <a:prstGeom prst="rect">
              <a:avLst/>
            </a:prstGeom>
            <a:noFill/>
            <a:ln>
              <a:noFill/>
            </a:ln>
          </p:spPr>
        </p:pic>
      </p:grpSp>
      <p:sp>
        <p:nvSpPr>
          <p:cNvPr id="309" name="Google Shape;309;p22"/>
          <p:cNvSpPr txBox="1"/>
          <p:nvPr/>
        </p:nvSpPr>
        <p:spPr>
          <a:xfrm>
            <a:off x="418869" y="974919"/>
            <a:ext cx="2894988" cy="95410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GB" sz="2800">
                <a:solidFill>
                  <a:schemeClr val="dk1"/>
                </a:solidFill>
                <a:latin typeface="Arial"/>
                <a:ea typeface="Arial"/>
                <a:cs typeface="Arial"/>
                <a:sym typeface="Arial"/>
              </a:rPr>
              <a:t>Bridge holds x5 seconds</a:t>
            </a:r>
            <a:endParaRPr/>
          </a:p>
        </p:txBody>
      </p:sp>
      <p:sp>
        <p:nvSpPr>
          <p:cNvPr id="310" name="Google Shape;310;p22"/>
          <p:cNvSpPr txBox="1"/>
          <p:nvPr/>
        </p:nvSpPr>
        <p:spPr>
          <a:xfrm>
            <a:off x="628813" y="4319761"/>
            <a:ext cx="1930815"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2800">
                <a:solidFill>
                  <a:schemeClr val="dk1"/>
                </a:solidFill>
                <a:latin typeface="Arial"/>
                <a:ea typeface="Arial"/>
                <a:cs typeface="Arial"/>
                <a:sym typeface="Arial"/>
              </a:rPr>
              <a:t>Step Ups</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5" name="Shape 315"/>
        <p:cNvGrpSpPr/>
        <p:nvPr/>
      </p:nvGrpSpPr>
      <p:grpSpPr>
        <a:xfrm>
          <a:off x="0" y="0"/>
          <a:ext cx="0" cy="0"/>
          <a:chOff x="0" y="0"/>
          <a:chExt cx="0" cy="0"/>
        </a:xfrm>
      </p:grpSpPr>
      <p:graphicFrame>
        <p:nvGraphicFramePr>
          <p:cNvPr id="316" name="Google Shape;316;p23"/>
          <p:cNvGraphicFramePr/>
          <p:nvPr/>
        </p:nvGraphicFramePr>
        <p:xfrm>
          <a:off x="327211" y="189067"/>
          <a:ext cx="3000000" cy="3000000"/>
        </p:xfrm>
        <a:graphic>
          <a:graphicData uri="http://schemas.openxmlformats.org/drawingml/2006/table">
            <a:tbl>
              <a:tblPr bandRow="1" firstCol="1" firstRow="1">
                <a:noFill/>
                <a:tableStyleId>{A2EE8C85-358A-4A4E-9DF1-DA9B39C07A8F}</a:tableStyleId>
              </a:tblPr>
              <a:tblGrid>
                <a:gridCol w="1864700"/>
                <a:gridCol w="1135575"/>
                <a:gridCol w="1343125"/>
                <a:gridCol w="1461600"/>
                <a:gridCol w="1491300"/>
                <a:gridCol w="1242675"/>
                <a:gridCol w="1499325"/>
                <a:gridCol w="1499325"/>
              </a:tblGrid>
              <a:tr h="537250">
                <a:tc>
                  <a:txBody>
                    <a:bodyPr/>
                    <a:lstStyle/>
                    <a:p>
                      <a:pPr indent="0" lvl="0" marL="0" marR="0" rtl="0" algn="ctr">
                        <a:spcBef>
                          <a:spcPts val="0"/>
                        </a:spcBef>
                        <a:spcAft>
                          <a:spcPts val="0"/>
                        </a:spcAft>
                        <a:buNone/>
                      </a:pPr>
                      <a:r>
                        <a:rPr lang="en-GB" sz="1600">
                          <a:solidFill>
                            <a:srgbClr val="002060"/>
                          </a:solidFill>
                        </a:rPr>
                        <a:t>Example Week</a:t>
                      </a:r>
                      <a:endParaRPr/>
                    </a:p>
                    <a:p>
                      <a:pPr indent="0" lvl="0" marL="0" marR="0" rtl="0" algn="ctr">
                        <a:spcBef>
                          <a:spcPts val="0"/>
                        </a:spcBef>
                        <a:spcAft>
                          <a:spcPts val="0"/>
                        </a:spcAft>
                        <a:buNone/>
                      </a:pPr>
                      <a:r>
                        <a:rPr lang="en-GB" sz="1600">
                          <a:solidFill>
                            <a:srgbClr val="002060"/>
                          </a:solidFill>
                        </a:rPr>
                        <a:t> </a:t>
                      </a:r>
                      <a:endParaRPr sz="1600">
                        <a:solidFill>
                          <a:srgbClr val="002060"/>
                        </a:solidFill>
                        <a:latin typeface="Times New Roman"/>
                        <a:ea typeface="Times New Roman"/>
                        <a:cs typeface="Times New Roman"/>
                        <a:sym typeface="Times New Roman"/>
                      </a:endParaRPr>
                    </a:p>
                  </a:txBody>
                  <a:tcPr marT="0" marB="0" marR="68575" marL="68575"/>
                </a:tc>
                <a:tc>
                  <a:txBody>
                    <a:bodyPr/>
                    <a:lstStyle/>
                    <a:p>
                      <a:pPr indent="0" lvl="0" marL="0" marR="0" rtl="0" algn="ctr">
                        <a:spcBef>
                          <a:spcPts val="0"/>
                        </a:spcBef>
                        <a:spcAft>
                          <a:spcPts val="0"/>
                        </a:spcAft>
                        <a:buNone/>
                      </a:pPr>
                      <a:r>
                        <a:rPr b="1" lang="en-GB" sz="1800">
                          <a:solidFill>
                            <a:srgbClr val="002060"/>
                          </a:solidFill>
                        </a:rPr>
                        <a:t>Monday</a:t>
                      </a:r>
                      <a:endParaRPr b="1" sz="1800">
                        <a:solidFill>
                          <a:srgbClr val="002060"/>
                        </a:solidFill>
                        <a:latin typeface="Times New Roman"/>
                        <a:ea typeface="Times New Roman"/>
                        <a:cs typeface="Times New Roman"/>
                        <a:sym typeface="Times New Roman"/>
                      </a:endParaRPr>
                    </a:p>
                  </a:txBody>
                  <a:tcPr marT="0" marB="0" marR="68575" marL="68575"/>
                </a:tc>
                <a:tc>
                  <a:txBody>
                    <a:bodyPr/>
                    <a:lstStyle/>
                    <a:p>
                      <a:pPr indent="0" lvl="0" marL="0" marR="0" rtl="0" algn="ctr">
                        <a:spcBef>
                          <a:spcPts val="0"/>
                        </a:spcBef>
                        <a:spcAft>
                          <a:spcPts val="0"/>
                        </a:spcAft>
                        <a:buNone/>
                      </a:pPr>
                      <a:r>
                        <a:rPr b="1" lang="en-GB" sz="1800">
                          <a:solidFill>
                            <a:srgbClr val="002060"/>
                          </a:solidFill>
                        </a:rPr>
                        <a:t>Tuesday</a:t>
                      </a:r>
                      <a:endParaRPr b="1" sz="1800">
                        <a:solidFill>
                          <a:srgbClr val="002060"/>
                        </a:solidFill>
                        <a:latin typeface="Times New Roman"/>
                        <a:ea typeface="Times New Roman"/>
                        <a:cs typeface="Times New Roman"/>
                        <a:sym typeface="Times New Roman"/>
                      </a:endParaRPr>
                    </a:p>
                  </a:txBody>
                  <a:tcPr marT="0" marB="0" marR="68575" marL="68575"/>
                </a:tc>
                <a:tc>
                  <a:txBody>
                    <a:bodyPr/>
                    <a:lstStyle/>
                    <a:p>
                      <a:pPr indent="0" lvl="0" marL="0" marR="0" rtl="0" algn="ctr">
                        <a:spcBef>
                          <a:spcPts val="0"/>
                        </a:spcBef>
                        <a:spcAft>
                          <a:spcPts val="0"/>
                        </a:spcAft>
                        <a:buNone/>
                      </a:pPr>
                      <a:r>
                        <a:rPr b="1" lang="en-GB" sz="1800">
                          <a:solidFill>
                            <a:srgbClr val="002060"/>
                          </a:solidFill>
                        </a:rPr>
                        <a:t>Wednesday</a:t>
                      </a:r>
                      <a:endParaRPr b="1" sz="1800">
                        <a:solidFill>
                          <a:srgbClr val="002060"/>
                        </a:solidFill>
                        <a:latin typeface="Times New Roman"/>
                        <a:ea typeface="Times New Roman"/>
                        <a:cs typeface="Times New Roman"/>
                        <a:sym typeface="Times New Roman"/>
                      </a:endParaRPr>
                    </a:p>
                  </a:txBody>
                  <a:tcPr marT="0" marB="0" marR="68575" marL="68575"/>
                </a:tc>
                <a:tc>
                  <a:txBody>
                    <a:bodyPr/>
                    <a:lstStyle/>
                    <a:p>
                      <a:pPr indent="0" lvl="0" marL="0" marR="0" rtl="0" algn="l">
                        <a:spcBef>
                          <a:spcPts val="0"/>
                        </a:spcBef>
                        <a:spcAft>
                          <a:spcPts val="0"/>
                        </a:spcAft>
                        <a:buNone/>
                      </a:pPr>
                      <a:r>
                        <a:rPr b="1" lang="en-GB" sz="1800">
                          <a:solidFill>
                            <a:srgbClr val="002060"/>
                          </a:solidFill>
                        </a:rPr>
                        <a:t>Thursday</a:t>
                      </a:r>
                      <a:endParaRPr b="1" sz="1800">
                        <a:solidFill>
                          <a:srgbClr val="002060"/>
                        </a:solidFill>
                        <a:latin typeface="Times New Roman"/>
                        <a:ea typeface="Times New Roman"/>
                        <a:cs typeface="Times New Roman"/>
                        <a:sym typeface="Times New Roman"/>
                      </a:endParaRPr>
                    </a:p>
                  </a:txBody>
                  <a:tcPr marT="0" marB="0" marR="68575" marL="68575"/>
                </a:tc>
                <a:tc>
                  <a:txBody>
                    <a:bodyPr/>
                    <a:lstStyle/>
                    <a:p>
                      <a:pPr indent="0" lvl="0" marL="0" marR="0" rtl="0" algn="ctr">
                        <a:spcBef>
                          <a:spcPts val="0"/>
                        </a:spcBef>
                        <a:spcAft>
                          <a:spcPts val="0"/>
                        </a:spcAft>
                        <a:buNone/>
                      </a:pPr>
                      <a:r>
                        <a:rPr b="1" lang="en-GB" sz="1800">
                          <a:solidFill>
                            <a:srgbClr val="002060"/>
                          </a:solidFill>
                        </a:rPr>
                        <a:t>Friday</a:t>
                      </a:r>
                      <a:endParaRPr b="1" sz="1800">
                        <a:solidFill>
                          <a:srgbClr val="002060"/>
                        </a:solidFill>
                        <a:latin typeface="Times New Roman"/>
                        <a:ea typeface="Times New Roman"/>
                        <a:cs typeface="Times New Roman"/>
                        <a:sym typeface="Times New Roman"/>
                      </a:endParaRPr>
                    </a:p>
                  </a:txBody>
                  <a:tcPr marT="0" marB="0" marR="68575" marL="68575"/>
                </a:tc>
                <a:tc>
                  <a:txBody>
                    <a:bodyPr/>
                    <a:lstStyle/>
                    <a:p>
                      <a:pPr indent="0" lvl="0" marL="0" marR="0" rtl="0" algn="ctr">
                        <a:spcBef>
                          <a:spcPts val="0"/>
                        </a:spcBef>
                        <a:spcAft>
                          <a:spcPts val="0"/>
                        </a:spcAft>
                        <a:buNone/>
                      </a:pPr>
                      <a:r>
                        <a:rPr b="1" lang="en-GB" sz="1800">
                          <a:solidFill>
                            <a:srgbClr val="002060"/>
                          </a:solidFill>
                        </a:rPr>
                        <a:t>Saturday</a:t>
                      </a:r>
                      <a:endParaRPr b="1" sz="1800">
                        <a:solidFill>
                          <a:srgbClr val="002060"/>
                        </a:solidFill>
                        <a:latin typeface="Times New Roman"/>
                        <a:ea typeface="Times New Roman"/>
                        <a:cs typeface="Times New Roman"/>
                        <a:sym typeface="Times New Roman"/>
                      </a:endParaRPr>
                    </a:p>
                  </a:txBody>
                  <a:tcPr marT="0" marB="0" marR="68575" marL="68575"/>
                </a:tc>
                <a:tc>
                  <a:txBody>
                    <a:bodyPr/>
                    <a:lstStyle/>
                    <a:p>
                      <a:pPr indent="0" lvl="0" marL="0" marR="0" rtl="0" algn="ctr">
                        <a:spcBef>
                          <a:spcPts val="0"/>
                        </a:spcBef>
                        <a:spcAft>
                          <a:spcPts val="0"/>
                        </a:spcAft>
                        <a:buNone/>
                      </a:pPr>
                      <a:r>
                        <a:rPr b="1" lang="en-GB" sz="1800">
                          <a:solidFill>
                            <a:srgbClr val="002060"/>
                          </a:solidFill>
                        </a:rPr>
                        <a:t>Sunday</a:t>
                      </a:r>
                      <a:endParaRPr b="1" sz="1800">
                        <a:solidFill>
                          <a:srgbClr val="002060"/>
                        </a:solidFill>
                        <a:latin typeface="Times New Roman"/>
                        <a:ea typeface="Times New Roman"/>
                        <a:cs typeface="Times New Roman"/>
                        <a:sym typeface="Times New Roman"/>
                      </a:endParaRPr>
                    </a:p>
                  </a:txBody>
                  <a:tcPr marT="0" marB="0" marR="68575" marL="68575"/>
                </a:tc>
              </a:tr>
              <a:tr h="538700">
                <a:tc>
                  <a:txBody>
                    <a:bodyPr/>
                    <a:lstStyle/>
                    <a:p>
                      <a:pPr indent="0" lvl="0" marL="0" marR="0" rtl="0" algn="ctr">
                        <a:spcBef>
                          <a:spcPts val="0"/>
                        </a:spcBef>
                        <a:spcAft>
                          <a:spcPts val="0"/>
                        </a:spcAft>
                        <a:buNone/>
                      </a:pPr>
                      <a:r>
                        <a:t/>
                      </a:r>
                      <a:endParaRPr sz="1600">
                        <a:solidFill>
                          <a:srgbClr val="002060"/>
                        </a:solidFill>
                      </a:endParaRPr>
                    </a:p>
                    <a:p>
                      <a:pPr indent="0" lvl="0" marL="0" marR="0" rtl="0" algn="ctr">
                        <a:spcBef>
                          <a:spcPts val="0"/>
                        </a:spcBef>
                        <a:spcAft>
                          <a:spcPts val="0"/>
                        </a:spcAft>
                        <a:buNone/>
                      </a:pPr>
                      <a:r>
                        <a:rPr lang="en-GB" sz="1600">
                          <a:solidFill>
                            <a:srgbClr val="002060"/>
                          </a:solidFill>
                        </a:rPr>
                        <a:t>Type of session/Rest</a:t>
                      </a:r>
                      <a:endParaRPr/>
                    </a:p>
                    <a:p>
                      <a:pPr indent="0" lvl="0" marL="0" marR="0" rtl="0" algn="ctr">
                        <a:spcBef>
                          <a:spcPts val="0"/>
                        </a:spcBef>
                        <a:spcAft>
                          <a:spcPts val="0"/>
                        </a:spcAft>
                        <a:buNone/>
                      </a:pPr>
                      <a:r>
                        <a:t/>
                      </a:r>
                      <a:endParaRPr sz="1600">
                        <a:solidFill>
                          <a:srgbClr val="002060"/>
                        </a:solidFill>
                        <a:latin typeface="Times New Roman"/>
                        <a:ea typeface="Times New Roman"/>
                        <a:cs typeface="Times New Roman"/>
                        <a:sym typeface="Times New Roman"/>
                      </a:endParaRPr>
                    </a:p>
                  </a:txBody>
                  <a:tcPr marT="0" marB="0" marR="68575" marL="68575"/>
                </a:tc>
                <a:tc>
                  <a:txBody>
                    <a:bodyPr/>
                    <a:lstStyle/>
                    <a:p>
                      <a:pPr indent="0" lvl="0" marL="0" marR="0" rtl="0" algn="ctr">
                        <a:spcBef>
                          <a:spcPts val="0"/>
                        </a:spcBef>
                        <a:spcAft>
                          <a:spcPts val="0"/>
                        </a:spcAft>
                        <a:buNone/>
                      </a:pPr>
                      <a:r>
                        <a:rPr lang="en-GB" sz="1800">
                          <a:solidFill>
                            <a:srgbClr val="002060"/>
                          </a:solidFill>
                        </a:rPr>
                        <a:t>Aerobic</a:t>
                      </a:r>
                      <a:endParaRPr sz="1800">
                        <a:solidFill>
                          <a:srgbClr val="002060"/>
                        </a:solidFill>
                        <a:latin typeface="Times New Roman"/>
                        <a:ea typeface="Times New Roman"/>
                        <a:cs typeface="Times New Roman"/>
                        <a:sym typeface="Times New Roman"/>
                      </a:endParaRPr>
                    </a:p>
                  </a:txBody>
                  <a:tcPr marT="0" marB="0" marR="68575" marL="68575"/>
                </a:tc>
                <a:tc>
                  <a:txBody>
                    <a:bodyPr/>
                    <a:lstStyle/>
                    <a:p>
                      <a:pPr indent="0" lvl="0" marL="0" marR="0" rtl="0" algn="ctr">
                        <a:spcBef>
                          <a:spcPts val="0"/>
                        </a:spcBef>
                        <a:spcAft>
                          <a:spcPts val="0"/>
                        </a:spcAft>
                        <a:buNone/>
                      </a:pPr>
                      <a:r>
                        <a:rPr lang="en-GB" sz="1800">
                          <a:solidFill>
                            <a:srgbClr val="002060"/>
                          </a:solidFill>
                        </a:rPr>
                        <a:t>Resistance</a:t>
                      </a:r>
                      <a:endParaRPr sz="1800">
                        <a:solidFill>
                          <a:srgbClr val="002060"/>
                        </a:solidFill>
                        <a:latin typeface="Times New Roman"/>
                        <a:ea typeface="Times New Roman"/>
                        <a:cs typeface="Times New Roman"/>
                        <a:sym typeface="Times New Roman"/>
                      </a:endParaRPr>
                    </a:p>
                  </a:txBody>
                  <a:tcPr marT="0" marB="0" marR="68575" marL="68575"/>
                </a:tc>
                <a:tc>
                  <a:txBody>
                    <a:bodyPr/>
                    <a:lstStyle/>
                    <a:p>
                      <a:pPr indent="0" lvl="0" marL="0" marR="0" rtl="0" algn="ctr">
                        <a:spcBef>
                          <a:spcPts val="0"/>
                        </a:spcBef>
                        <a:spcAft>
                          <a:spcPts val="0"/>
                        </a:spcAft>
                        <a:buNone/>
                      </a:pPr>
                      <a:r>
                        <a:rPr lang="en-GB" sz="1800">
                          <a:solidFill>
                            <a:srgbClr val="002060"/>
                          </a:solidFill>
                        </a:rPr>
                        <a:t>Rest</a:t>
                      </a:r>
                      <a:endParaRPr sz="1800">
                        <a:solidFill>
                          <a:srgbClr val="002060"/>
                        </a:solidFill>
                        <a:latin typeface="Times New Roman"/>
                        <a:ea typeface="Times New Roman"/>
                        <a:cs typeface="Times New Roman"/>
                        <a:sym typeface="Times New Roman"/>
                      </a:endParaRPr>
                    </a:p>
                  </a:txBody>
                  <a:tcPr marT="0" marB="0" marR="68575" marL="68575"/>
                </a:tc>
                <a:tc>
                  <a:txBody>
                    <a:bodyPr/>
                    <a:lstStyle/>
                    <a:p>
                      <a:pPr indent="0" lvl="0" marL="0" marR="0" rtl="0" algn="ctr">
                        <a:spcBef>
                          <a:spcPts val="0"/>
                        </a:spcBef>
                        <a:spcAft>
                          <a:spcPts val="0"/>
                        </a:spcAft>
                        <a:buNone/>
                      </a:pPr>
                      <a:r>
                        <a:rPr lang="en-GB" sz="1800">
                          <a:solidFill>
                            <a:srgbClr val="002060"/>
                          </a:solidFill>
                        </a:rPr>
                        <a:t>Aerobic</a:t>
                      </a:r>
                      <a:endParaRPr sz="1800">
                        <a:solidFill>
                          <a:srgbClr val="002060"/>
                        </a:solidFill>
                        <a:latin typeface="Times New Roman"/>
                        <a:ea typeface="Times New Roman"/>
                        <a:cs typeface="Times New Roman"/>
                        <a:sym typeface="Times New Roman"/>
                      </a:endParaRPr>
                    </a:p>
                  </a:txBody>
                  <a:tcPr marT="0" marB="0" marR="68575" marL="68575"/>
                </a:tc>
                <a:tc>
                  <a:txBody>
                    <a:bodyPr/>
                    <a:lstStyle/>
                    <a:p>
                      <a:pPr indent="0" lvl="0" marL="0" marR="0" rtl="0" algn="ctr">
                        <a:spcBef>
                          <a:spcPts val="0"/>
                        </a:spcBef>
                        <a:spcAft>
                          <a:spcPts val="0"/>
                        </a:spcAft>
                        <a:buNone/>
                      </a:pPr>
                      <a:r>
                        <a:rPr lang="en-GB" sz="1800">
                          <a:solidFill>
                            <a:srgbClr val="002060"/>
                          </a:solidFill>
                        </a:rPr>
                        <a:t>Rest</a:t>
                      </a:r>
                      <a:endParaRPr sz="1800">
                        <a:solidFill>
                          <a:srgbClr val="002060"/>
                        </a:solidFill>
                        <a:latin typeface="Times New Roman"/>
                        <a:ea typeface="Times New Roman"/>
                        <a:cs typeface="Times New Roman"/>
                        <a:sym typeface="Times New Roman"/>
                      </a:endParaRPr>
                    </a:p>
                  </a:txBody>
                  <a:tcPr marT="0" marB="0" marR="68575" marL="68575"/>
                </a:tc>
                <a:tc>
                  <a:txBody>
                    <a:bodyPr/>
                    <a:lstStyle/>
                    <a:p>
                      <a:pPr indent="0" lvl="0" marL="0" marR="0" rtl="0" algn="ctr">
                        <a:spcBef>
                          <a:spcPts val="0"/>
                        </a:spcBef>
                        <a:spcAft>
                          <a:spcPts val="0"/>
                        </a:spcAft>
                        <a:buNone/>
                      </a:pPr>
                      <a:r>
                        <a:rPr lang="en-GB" sz="1800">
                          <a:solidFill>
                            <a:srgbClr val="002060"/>
                          </a:solidFill>
                        </a:rPr>
                        <a:t>Resistance</a:t>
                      </a:r>
                      <a:endParaRPr sz="1800">
                        <a:solidFill>
                          <a:srgbClr val="002060"/>
                        </a:solidFill>
                        <a:latin typeface="Times New Roman"/>
                        <a:ea typeface="Times New Roman"/>
                        <a:cs typeface="Times New Roman"/>
                        <a:sym typeface="Times New Roman"/>
                      </a:endParaRPr>
                    </a:p>
                  </a:txBody>
                  <a:tcPr marT="0" marB="0" marR="68575" marL="68575"/>
                </a:tc>
                <a:tc>
                  <a:txBody>
                    <a:bodyPr/>
                    <a:lstStyle/>
                    <a:p>
                      <a:pPr indent="0" lvl="0" marL="0" marR="0" rtl="0" algn="ctr">
                        <a:spcBef>
                          <a:spcPts val="0"/>
                        </a:spcBef>
                        <a:spcAft>
                          <a:spcPts val="0"/>
                        </a:spcAft>
                        <a:buNone/>
                      </a:pPr>
                      <a:r>
                        <a:rPr lang="en-GB" sz="1800">
                          <a:solidFill>
                            <a:srgbClr val="002060"/>
                          </a:solidFill>
                        </a:rPr>
                        <a:t>Rest</a:t>
                      </a:r>
                      <a:endParaRPr sz="1800">
                        <a:solidFill>
                          <a:srgbClr val="002060"/>
                        </a:solidFill>
                        <a:latin typeface="Times New Roman"/>
                        <a:ea typeface="Times New Roman"/>
                        <a:cs typeface="Times New Roman"/>
                        <a:sym typeface="Times New Roman"/>
                      </a:endParaRPr>
                    </a:p>
                  </a:txBody>
                  <a:tcPr marT="0" marB="0" marR="68575" marL="68575"/>
                </a:tc>
              </a:tr>
              <a:tr h="895400">
                <a:tc>
                  <a:txBody>
                    <a:bodyPr/>
                    <a:lstStyle/>
                    <a:p>
                      <a:pPr indent="0" lvl="0" marL="0" marR="0" rtl="0" algn="ctr">
                        <a:spcBef>
                          <a:spcPts val="0"/>
                        </a:spcBef>
                        <a:spcAft>
                          <a:spcPts val="0"/>
                        </a:spcAft>
                        <a:buNone/>
                      </a:pPr>
                      <a:r>
                        <a:t/>
                      </a:r>
                      <a:endParaRPr sz="1600">
                        <a:solidFill>
                          <a:srgbClr val="002060"/>
                        </a:solidFill>
                      </a:endParaRPr>
                    </a:p>
                    <a:p>
                      <a:pPr indent="0" lvl="0" marL="0" marR="0" rtl="0" algn="ctr">
                        <a:spcBef>
                          <a:spcPts val="0"/>
                        </a:spcBef>
                        <a:spcAft>
                          <a:spcPts val="0"/>
                        </a:spcAft>
                        <a:buNone/>
                      </a:pPr>
                      <a:r>
                        <a:rPr lang="en-GB" sz="1600">
                          <a:solidFill>
                            <a:srgbClr val="002060"/>
                          </a:solidFill>
                        </a:rPr>
                        <a:t>Type of aerobic activity</a:t>
                      </a:r>
                      <a:endParaRPr/>
                    </a:p>
                    <a:p>
                      <a:pPr indent="0" lvl="0" marL="0" marR="0" rtl="0" algn="ctr">
                        <a:spcBef>
                          <a:spcPts val="0"/>
                        </a:spcBef>
                        <a:spcAft>
                          <a:spcPts val="0"/>
                        </a:spcAft>
                        <a:buNone/>
                      </a:pPr>
                      <a:r>
                        <a:t/>
                      </a:r>
                      <a:endParaRPr sz="1600">
                        <a:solidFill>
                          <a:srgbClr val="002060"/>
                        </a:solidFill>
                        <a:latin typeface="Times New Roman"/>
                        <a:ea typeface="Times New Roman"/>
                        <a:cs typeface="Times New Roman"/>
                        <a:sym typeface="Times New Roman"/>
                      </a:endParaRPr>
                    </a:p>
                  </a:txBody>
                  <a:tcPr marT="0" marB="0" marR="68575" marL="68575"/>
                </a:tc>
                <a:tc>
                  <a:txBody>
                    <a:bodyPr/>
                    <a:lstStyle/>
                    <a:p>
                      <a:pPr indent="0" lvl="0" marL="0" marR="0" rtl="0" algn="ctr">
                        <a:spcBef>
                          <a:spcPts val="0"/>
                        </a:spcBef>
                        <a:spcAft>
                          <a:spcPts val="0"/>
                        </a:spcAft>
                        <a:buNone/>
                      </a:pPr>
                      <a:r>
                        <a:rPr lang="en-GB" sz="1800">
                          <a:solidFill>
                            <a:srgbClr val="002060"/>
                          </a:solidFill>
                        </a:rPr>
                        <a:t>Walking</a:t>
                      </a:r>
                      <a:endParaRPr sz="1800">
                        <a:solidFill>
                          <a:srgbClr val="002060"/>
                        </a:solidFill>
                        <a:latin typeface="Times New Roman"/>
                        <a:ea typeface="Times New Roman"/>
                        <a:cs typeface="Times New Roman"/>
                        <a:sym typeface="Times New Roman"/>
                      </a:endParaRPr>
                    </a:p>
                  </a:txBody>
                  <a:tcPr marT="0" marB="0" marR="68575" marL="68575"/>
                </a:tc>
                <a:tc>
                  <a:txBody>
                    <a:bodyPr/>
                    <a:lstStyle/>
                    <a:p>
                      <a:pPr indent="0" lvl="0" marL="0" marR="0" rtl="0" algn="ctr">
                        <a:spcBef>
                          <a:spcPts val="0"/>
                        </a:spcBef>
                        <a:spcAft>
                          <a:spcPts val="0"/>
                        </a:spcAft>
                        <a:buNone/>
                      </a:pPr>
                      <a:r>
                        <a:rPr lang="en-GB" sz="1800">
                          <a:solidFill>
                            <a:srgbClr val="002060"/>
                          </a:solidFill>
                        </a:rPr>
                        <a:t> </a:t>
                      </a:r>
                      <a:endParaRPr sz="1800">
                        <a:solidFill>
                          <a:srgbClr val="002060"/>
                        </a:solidFill>
                        <a:latin typeface="Times New Roman"/>
                        <a:ea typeface="Times New Roman"/>
                        <a:cs typeface="Times New Roman"/>
                        <a:sym typeface="Times New Roman"/>
                      </a:endParaRPr>
                    </a:p>
                  </a:txBody>
                  <a:tcPr marT="0" marB="0" marR="68575" marL="68575"/>
                </a:tc>
                <a:tc>
                  <a:txBody>
                    <a:bodyPr/>
                    <a:lstStyle/>
                    <a:p>
                      <a:pPr indent="0" lvl="0" marL="0" marR="0" rtl="0" algn="ctr">
                        <a:spcBef>
                          <a:spcPts val="0"/>
                        </a:spcBef>
                        <a:spcAft>
                          <a:spcPts val="0"/>
                        </a:spcAft>
                        <a:buNone/>
                      </a:pPr>
                      <a:r>
                        <a:rPr lang="en-GB" sz="1800">
                          <a:solidFill>
                            <a:srgbClr val="002060"/>
                          </a:solidFill>
                        </a:rPr>
                        <a:t> </a:t>
                      </a:r>
                      <a:endParaRPr sz="1800">
                        <a:solidFill>
                          <a:srgbClr val="002060"/>
                        </a:solidFill>
                        <a:latin typeface="Times New Roman"/>
                        <a:ea typeface="Times New Roman"/>
                        <a:cs typeface="Times New Roman"/>
                        <a:sym typeface="Times New Roman"/>
                      </a:endParaRPr>
                    </a:p>
                  </a:txBody>
                  <a:tcPr marT="0" marB="0" marR="68575" marL="68575"/>
                </a:tc>
                <a:tc>
                  <a:txBody>
                    <a:bodyPr/>
                    <a:lstStyle/>
                    <a:p>
                      <a:pPr indent="0" lvl="0" marL="0" marR="0" rtl="0" algn="ctr">
                        <a:spcBef>
                          <a:spcPts val="0"/>
                        </a:spcBef>
                        <a:spcAft>
                          <a:spcPts val="0"/>
                        </a:spcAft>
                        <a:buNone/>
                      </a:pPr>
                      <a:r>
                        <a:rPr lang="en-GB" sz="1800">
                          <a:solidFill>
                            <a:srgbClr val="002060"/>
                          </a:solidFill>
                        </a:rPr>
                        <a:t>Walking</a:t>
                      </a:r>
                      <a:endParaRPr sz="1800">
                        <a:solidFill>
                          <a:srgbClr val="002060"/>
                        </a:solidFill>
                        <a:latin typeface="Times New Roman"/>
                        <a:ea typeface="Times New Roman"/>
                        <a:cs typeface="Times New Roman"/>
                        <a:sym typeface="Times New Roman"/>
                      </a:endParaRPr>
                    </a:p>
                  </a:txBody>
                  <a:tcPr marT="0" marB="0" marR="68575" marL="68575"/>
                </a:tc>
                <a:tc>
                  <a:txBody>
                    <a:bodyPr/>
                    <a:lstStyle/>
                    <a:p>
                      <a:pPr indent="0" lvl="0" marL="0" marR="0" rtl="0" algn="ctr">
                        <a:spcBef>
                          <a:spcPts val="0"/>
                        </a:spcBef>
                        <a:spcAft>
                          <a:spcPts val="0"/>
                        </a:spcAft>
                        <a:buNone/>
                      </a:pPr>
                      <a:r>
                        <a:rPr lang="en-GB" sz="1800">
                          <a:solidFill>
                            <a:srgbClr val="002060"/>
                          </a:solidFill>
                        </a:rPr>
                        <a:t> </a:t>
                      </a:r>
                      <a:endParaRPr sz="1800">
                        <a:solidFill>
                          <a:srgbClr val="002060"/>
                        </a:solidFill>
                        <a:latin typeface="Times New Roman"/>
                        <a:ea typeface="Times New Roman"/>
                        <a:cs typeface="Times New Roman"/>
                        <a:sym typeface="Times New Roman"/>
                      </a:endParaRPr>
                    </a:p>
                  </a:txBody>
                  <a:tcPr marT="0" marB="0" marR="68575" marL="68575"/>
                </a:tc>
                <a:tc>
                  <a:txBody>
                    <a:bodyPr/>
                    <a:lstStyle/>
                    <a:p>
                      <a:pPr indent="0" lvl="0" marL="0" marR="0" rtl="0" algn="ctr">
                        <a:spcBef>
                          <a:spcPts val="0"/>
                        </a:spcBef>
                        <a:spcAft>
                          <a:spcPts val="0"/>
                        </a:spcAft>
                        <a:buNone/>
                      </a:pPr>
                      <a:r>
                        <a:rPr lang="en-GB" sz="1800">
                          <a:solidFill>
                            <a:srgbClr val="002060"/>
                          </a:solidFill>
                        </a:rPr>
                        <a:t> </a:t>
                      </a:r>
                      <a:endParaRPr sz="1800">
                        <a:solidFill>
                          <a:srgbClr val="002060"/>
                        </a:solidFill>
                        <a:latin typeface="Times New Roman"/>
                        <a:ea typeface="Times New Roman"/>
                        <a:cs typeface="Times New Roman"/>
                        <a:sym typeface="Times New Roman"/>
                      </a:endParaRPr>
                    </a:p>
                  </a:txBody>
                  <a:tcPr marT="0" marB="0" marR="68575" marL="68575"/>
                </a:tc>
                <a:tc>
                  <a:txBody>
                    <a:bodyPr/>
                    <a:lstStyle/>
                    <a:p>
                      <a:pPr indent="0" lvl="0" marL="0" marR="0" rtl="0" algn="ctr">
                        <a:spcBef>
                          <a:spcPts val="0"/>
                        </a:spcBef>
                        <a:spcAft>
                          <a:spcPts val="0"/>
                        </a:spcAft>
                        <a:buNone/>
                      </a:pPr>
                      <a:r>
                        <a:rPr lang="en-GB" sz="1800">
                          <a:solidFill>
                            <a:srgbClr val="002060"/>
                          </a:solidFill>
                        </a:rPr>
                        <a:t> </a:t>
                      </a:r>
                      <a:endParaRPr sz="1800">
                        <a:solidFill>
                          <a:srgbClr val="002060"/>
                        </a:solidFill>
                        <a:latin typeface="Times New Roman"/>
                        <a:ea typeface="Times New Roman"/>
                        <a:cs typeface="Times New Roman"/>
                        <a:sym typeface="Times New Roman"/>
                      </a:endParaRPr>
                    </a:p>
                  </a:txBody>
                  <a:tcPr marT="0" marB="0" marR="68575" marL="68575"/>
                </a:tc>
              </a:tr>
              <a:tr h="716325">
                <a:tc>
                  <a:txBody>
                    <a:bodyPr/>
                    <a:lstStyle/>
                    <a:p>
                      <a:pPr indent="0" lvl="0" marL="0" marR="0" rtl="0" algn="ctr">
                        <a:spcBef>
                          <a:spcPts val="0"/>
                        </a:spcBef>
                        <a:spcAft>
                          <a:spcPts val="0"/>
                        </a:spcAft>
                        <a:buNone/>
                      </a:pPr>
                      <a:r>
                        <a:t/>
                      </a:r>
                      <a:endParaRPr sz="1600">
                        <a:solidFill>
                          <a:srgbClr val="002060"/>
                        </a:solidFill>
                      </a:endParaRPr>
                    </a:p>
                    <a:p>
                      <a:pPr indent="0" lvl="0" marL="0" marR="0" rtl="0" algn="ctr">
                        <a:spcBef>
                          <a:spcPts val="0"/>
                        </a:spcBef>
                        <a:spcAft>
                          <a:spcPts val="0"/>
                        </a:spcAft>
                        <a:buNone/>
                      </a:pPr>
                      <a:r>
                        <a:rPr lang="en-GB" sz="1600">
                          <a:solidFill>
                            <a:srgbClr val="002060"/>
                          </a:solidFill>
                        </a:rPr>
                        <a:t>Duration (mins)</a:t>
                      </a:r>
                      <a:endParaRPr/>
                    </a:p>
                    <a:p>
                      <a:pPr indent="0" lvl="0" marL="0" marR="0" rtl="0" algn="ctr">
                        <a:spcBef>
                          <a:spcPts val="0"/>
                        </a:spcBef>
                        <a:spcAft>
                          <a:spcPts val="0"/>
                        </a:spcAft>
                        <a:buNone/>
                      </a:pPr>
                      <a:r>
                        <a:t/>
                      </a:r>
                      <a:endParaRPr sz="1600">
                        <a:solidFill>
                          <a:srgbClr val="002060"/>
                        </a:solidFill>
                        <a:latin typeface="Times New Roman"/>
                        <a:ea typeface="Times New Roman"/>
                        <a:cs typeface="Times New Roman"/>
                        <a:sym typeface="Times New Roman"/>
                      </a:endParaRPr>
                    </a:p>
                  </a:txBody>
                  <a:tcPr marT="0" marB="0" marR="68575" marL="68575"/>
                </a:tc>
                <a:tc>
                  <a:txBody>
                    <a:bodyPr/>
                    <a:lstStyle/>
                    <a:p>
                      <a:pPr indent="0" lvl="0" marL="0" marR="0" rtl="0" algn="ctr">
                        <a:spcBef>
                          <a:spcPts val="0"/>
                        </a:spcBef>
                        <a:spcAft>
                          <a:spcPts val="0"/>
                        </a:spcAft>
                        <a:buNone/>
                      </a:pPr>
                      <a:r>
                        <a:rPr lang="en-GB" sz="1800">
                          <a:solidFill>
                            <a:srgbClr val="002060"/>
                          </a:solidFill>
                        </a:rPr>
                        <a:t>10</a:t>
                      </a:r>
                      <a:endParaRPr sz="1800">
                        <a:solidFill>
                          <a:srgbClr val="002060"/>
                        </a:solidFill>
                        <a:latin typeface="Times New Roman"/>
                        <a:ea typeface="Times New Roman"/>
                        <a:cs typeface="Times New Roman"/>
                        <a:sym typeface="Times New Roman"/>
                      </a:endParaRPr>
                    </a:p>
                  </a:txBody>
                  <a:tcPr marT="0" marB="0" marR="68575" marL="68575"/>
                </a:tc>
                <a:tc>
                  <a:txBody>
                    <a:bodyPr/>
                    <a:lstStyle/>
                    <a:p>
                      <a:pPr indent="0" lvl="0" marL="0" marR="0" rtl="0" algn="ctr">
                        <a:spcBef>
                          <a:spcPts val="0"/>
                        </a:spcBef>
                        <a:spcAft>
                          <a:spcPts val="0"/>
                        </a:spcAft>
                        <a:buNone/>
                      </a:pPr>
                      <a:r>
                        <a:rPr lang="en-GB" sz="1800">
                          <a:solidFill>
                            <a:srgbClr val="002060"/>
                          </a:solidFill>
                        </a:rPr>
                        <a:t>20</a:t>
                      </a:r>
                      <a:endParaRPr sz="1800">
                        <a:solidFill>
                          <a:srgbClr val="002060"/>
                        </a:solidFill>
                        <a:latin typeface="Times New Roman"/>
                        <a:ea typeface="Times New Roman"/>
                        <a:cs typeface="Times New Roman"/>
                        <a:sym typeface="Times New Roman"/>
                      </a:endParaRPr>
                    </a:p>
                  </a:txBody>
                  <a:tcPr marT="0" marB="0" marR="68575" marL="68575"/>
                </a:tc>
                <a:tc>
                  <a:txBody>
                    <a:bodyPr/>
                    <a:lstStyle/>
                    <a:p>
                      <a:pPr indent="0" lvl="0" marL="0" marR="0" rtl="0" algn="ctr">
                        <a:spcBef>
                          <a:spcPts val="0"/>
                        </a:spcBef>
                        <a:spcAft>
                          <a:spcPts val="0"/>
                        </a:spcAft>
                        <a:buNone/>
                      </a:pPr>
                      <a:r>
                        <a:rPr lang="en-GB" sz="1800">
                          <a:solidFill>
                            <a:srgbClr val="002060"/>
                          </a:solidFill>
                        </a:rPr>
                        <a:t> </a:t>
                      </a:r>
                      <a:endParaRPr sz="1800">
                        <a:solidFill>
                          <a:srgbClr val="002060"/>
                        </a:solidFill>
                        <a:latin typeface="Times New Roman"/>
                        <a:ea typeface="Times New Roman"/>
                        <a:cs typeface="Times New Roman"/>
                        <a:sym typeface="Times New Roman"/>
                      </a:endParaRPr>
                    </a:p>
                  </a:txBody>
                  <a:tcPr marT="0" marB="0" marR="68575" marL="68575"/>
                </a:tc>
                <a:tc>
                  <a:txBody>
                    <a:bodyPr/>
                    <a:lstStyle/>
                    <a:p>
                      <a:pPr indent="0" lvl="0" marL="0" marR="0" rtl="0" algn="ctr">
                        <a:spcBef>
                          <a:spcPts val="0"/>
                        </a:spcBef>
                        <a:spcAft>
                          <a:spcPts val="0"/>
                        </a:spcAft>
                        <a:buNone/>
                      </a:pPr>
                      <a:r>
                        <a:rPr lang="en-GB" sz="1800">
                          <a:solidFill>
                            <a:srgbClr val="002060"/>
                          </a:solidFill>
                        </a:rPr>
                        <a:t>10</a:t>
                      </a:r>
                      <a:endParaRPr sz="1800">
                        <a:solidFill>
                          <a:srgbClr val="002060"/>
                        </a:solidFill>
                        <a:latin typeface="Times New Roman"/>
                        <a:ea typeface="Times New Roman"/>
                        <a:cs typeface="Times New Roman"/>
                        <a:sym typeface="Times New Roman"/>
                      </a:endParaRPr>
                    </a:p>
                  </a:txBody>
                  <a:tcPr marT="0" marB="0" marR="68575" marL="68575"/>
                </a:tc>
                <a:tc>
                  <a:txBody>
                    <a:bodyPr/>
                    <a:lstStyle/>
                    <a:p>
                      <a:pPr indent="0" lvl="0" marL="0" marR="0" rtl="0" algn="ctr">
                        <a:spcBef>
                          <a:spcPts val="0"/>
                        </a:spcBef>
                        <a:spcAft>
                          <a:spcPts val="0"/>
                        </a:spcAft>
                        <a:buNone/>
                      </a:pPr>
                      <a:r>
                        <a:rPr lang="en-GB" sz="1800">
                          <a:solidFill>
                            <a:srgbClr val="002060"/>
                          </a:solidFill>
                        </a:rPr>
                        <a:t> </a:t>
                      </a:r>
                      <a:endParaRPr sz="1800">
                        <a:solidFill>
                          <a:srgbClr val="002060"/>
                        </a:solidFill>
                        <a:latin typeface="Times New Roman"/>
                        <a:ea typeface="Times New Roman"/>
                        <a:cs typeface="Times New Roman"/>
                        <a:sym typeface="Times New Roman"/>
                      </a:endParaRPr>
                    </a:p>
                  </a:txBody>
                  <a:tcPr marT="0" marB="0" marR="68575" marL="68575"/>
                </a:tc>
                <a:tc>
                  <a:txBody>
                    <a:bodyPr/>
                    <a:lstStyle/>
                    <a:p>
                      <a:pPr indent="0" lvl="0" marL="0" marR="0" rtl="0" algn="ctr">
                        <a:spcBef>
                          <a:spcPts val="0"/>
                        </a:spcBef>
                        <a:spcAft>
                          <a:spcPts val="0"/>
                        </a:spcAft>
                        <a:buNone/>
                      </a:pPr>
                      <a:r>
                        <a:rPr lang="en-GB" sz="1800">
                          <a:solidFill>
                            <a:srgbClr val="002060"/>
                          </a:solidFill>
                        </a:rPr>
                        <a:t>20</a:t>
                      </a:r>
                      <a:endParaRPr sz="1800">
                        <a:solidFill>
                          <a:srgbClr val="002060"/>
                        </a:solidFill>
                        <a:latin typeface="Times New Roman"/>
                        <a:ea typeface="Times New Roman"/>
                        <a:cs typeface="Times New Roman"/>
                        <a:sym typeface="Times New Roman"/>
                      </a:endParaRPr>
                    </a:p>
                  </a:txBody>
                  <a:tcPr marT="0" marB="0" marR="68575" marL="68575"/>
                </a:tc>
                <a:tc>
                  <a:txBody>
                    <a:bodyPr/>
                    <a:lstStyle/>
                    <a:p>
                      <a:pPr indent="0" lvl="0" marL="0" marR="0" rtl="0" algn="ctr">
                        <a:spcBef>
                          <a:spcPts val="0"/>
                        </a:spcBef>
                        <a:spcAft>
                          <a:spcPts val="0"/>
                        </a:spcAft>
                        <a:buNone/>
                      </a:pPr>
                      <a:r>
                        <a:rPr lang="en-GB" sz="1800">
                          <a:solidFill>
                            <a:srgbClr val="002060"/>
                          </a:solidFill>
                        </a:rPr>
                        <a:t> </a:t>
                      </a:r>
                      <a:endParaRPr sz="1800">
                        <a:solidFill>
                          <a:srgbClr val="002060"/>
                        </a:solidFill>
                        <a:latin typeface="Times New Roman"/>
                        <a:ea typeface="Times New Roman"/>
                        <a:cs typeface="Times New Roman"/>
                        <a:sym typeface="Times New Roman"/>
                      </a:endParaRPr>
                    </a:p>
                  </a:txBody>
                  <a:tcPr marT="0" marB="0" marR="68575" marL="68575"/>
                </a:tc>
              </a:tr>
              <a:tr h="752325">
                <a:tc>
                  <a:txBody>
                    <a:bodyPr/>
                    <a:lstStyle/>
                    <a:p>
                      <a:pPr indent="0" lvl="0" marL="0" marR="0" rtl="0" algn="ctr">
                        <a:spcBef>
                          <a:spcPts val="0"/>
                        </a:spcBef>
                        <a:spcAft>
                          <a:spcPts val="0"/>
                        </a:spcAft>
                        <a:buNone/>
                      </a:pPr>
                      <a:r>
                        <a:t/>
                      </a:r>
                      <a:endParaRPr sz="1600">
                        <a:solidFill>
                          <a:srgbClr val="002060"/>
                        </a:solidFill>
                      </a:endParaRPr>
                    </a:p>
                    <a:p>
                      <a:pPr indent="0" lvl="0" marL="0" marR="0" rtl="0" algn="ctr">
                        <a:spcBef>
                          <a:spcPts val="0"/>
                        </a:spcBef>
                        <a:spcAft>
                          <a:spcPts val="0"/>
                        </a:spcAft>
                        <a:buNone/>
                      </a:pPr>
                      <a:r>
                        <a:rPr lang="en-GB" sz="1600">
                          <a:solidFill>
                            <a:srgbClr val="002060"/>
                          </a:solidFill>
                        </a:rPr>
                        <a:t>Session RoPE</a:t>
                      </a:r>
                      <a:endParaRPr sz="1600">
                        <a:solidFill>
                          <a:srgbClr val="002060"/>
                        </a:solidFill>
                      </a:endParaRPr>
                    </a:p>
                    <a:p>
                      <a:pPr indent="0" lvl="0" marL="0" marR="0" rtl="0" algn="ctr">
                        <a:spcBef>
                          <a:spcPts val="0"/>
                        </a:spcBef>
                        <a:spcAft>
                          <a:spcPts val="0"/>
                        </a:spcAft>
                        <a:buNone/>
                      </a:pPr>
                      <a:r>
                        <a:t/>
                      </a:r>
                      <a:endParaRPr sz="1600">
                        <a:solidFill>
                          <a:srgbClr val="002060"/>
                        </a:solidFill>
                        <a:latin typeface="Times New Roman"/>
                        <a:ea typeface="Times New Roman"/>
                        <a:cs typeface="Times New Roman"/>
                        <a:sym typeface="Times New Roman"/>
                      </a:endParaRPr>
                    </a:p>
                  </a:txBody>
                  <a:tcPr marT="0" marB="0" marR="68575" marL="68575"/>
                </a:tc>
                <a:tc>
                  <a:txBody>
                    <a:bodyPr/>
                    <a:lstStyle/>
                    <a:p>
                      <a:pPr indent="0" lvl="0" marL="0" marR="0" rtl="0" algn="ctr">
                        <a:spcBef>
                          <a:spcPts val="0"/>
                        </a:spcBef>
                        <a:spcAft>
                          <a:spcPts val="0"/>
                        </a:spcAft>
                        <a:buNone/>
                      </a:pPr>
                      <a:r>
                        <a:rPr lang="en-GB" sz="1800">
                          <a:solidFill>
                            <a:srgbClr val="002060"/>
                          </a:solidFill>
                        </a:rPr>
                        <a:t>12</a:t>
                      </a:r>
                      <a:endParaRPr sz="1800">
                        <a:solidFill>
                          <a:srgbClr val="002060"/>
                        </a:solidFill>
                        <a:latin typeface="Times New Roman"/>
                        <a:ea typeface="Times New Roman"/>
                        <a:cs typeface="Times New Roman"/>
                        <a:sym typeface="Times New Roman"/>
                      </a:endParaRPr>
                    </a:p>
                  </a:txBody>
                  <a:tcPr marT="0" marB="0" marR="68575" marL="68575"/>
                </a:tc>
                <a:tc>
                  <a:txBody>
                    <a:bodyPr/>
                    <a:lstStyle/>
                    <a:p>
                      <a:pPr indent="0" lvl="0" marL="0" marR="0" rtl="0" algn="ctr">
                        <a:spcBef>
                          <a:spcPts val="0"/>
                        </a:spcBef>
                        <a:spcAft>
                          <a:spcPts val="0"/>
                        </a:spcAft>
                        <a:buNone/>
                      </a:pPr>
                      <a:r>
                        <a:rPr lang="en-GB" sz="1800">
                          <a:solidFill>
                            <a:srgbClr val="002060"/>
                          </a:solidFill>
                        </a:rPr>
                        <a:t>13</a:t>
                      </a:r>
                      <a:endParaRPr sz="1800">
                        <a:solidFill>
                          <a:srgbClr val="002060"/>
                        </a:solidFill>
                        <a:latin typeface="Times New Roman"/>
                        <a:ea typeface="Times New Roman"/>
                        <a:cs typeface="Times New Roman"/>
                        <a:sym typeface="Times New Roman"/>
                      </a:endParaRPr>
                    </a:p>
                  </a:txBody>
                  <a:tcPr marT="0" marB="0" marR="68575" marL="68575"/>
                </a:tc>
                <a:tc>
                  <a:txBody>
                    <a:bodyPr/>
                    <a:lstStyle/>
                    <a:p>
                      <a:pPr indent="0" lvl="0" marL="0" marR="0" rtl="0" algn="ctr">
                        <a:spcBef>
                          <a:spcPts val="0"/>
                        </a:spcBef>
                        <a:spcAft>
                          <a:spcPts val="0"/>
                        </a:spcAft>
                        <a:buNone/>
                      </a:pPr>
                      <a:r>
                        <a:rPr lang="en-GB" sz="1800">
                          <a:solidFill>
                            <a:srgbClr val="002060"/>
                          </a:solidFill>
                        </a:rPr>
                        <a:t> </a:t>
                      </a:r>
                      <a:endParaRPr sz="1800">
                        <a:solidFill>
                          <a:srgbClr val="002060"/>
                        </a:solidFill>
                        <a:latin typeface="Times New Roman"/>
                        <a:ea typeface="Times New Roman"/>
                        <a:cs typeface="Times New Roman"/>
                        <a:sym typeface="Times New Roman"/>
                      </a:endParaRPr>
                    </a:p>
                  </a:txBody>
                  <a:tcPr marT="0" marB="0" marR="68575" marL="68575"/>
                </a:tc>
                <a:tc>
                  <a:txBody>
                    <a:bodyPr/>
                    <a:lstStyle/>
                    <a:p>
                      <a:pPr indent="0" lvl="0" marL="0" marR="0" rtl="0" algn="ctr">
                        <a:spcBef>
                          <a:spcPts val="0"/>
                        </a:spcBef>
                        <a:spcAft>
                          <a:spcPts val="0"/>
                        </a:spcAft>
                        <a:buNone/>
                      </a:pPr>
                      <a:r>
                        <a:rPr lang="en-GB" sz="1800">
                          <a:solidFill>
                            <a:srgbClr val="002060"/>
                          </a:solidFill>
                        </a:rPr>
                        <a:t>13</a:t>
                      </a:r>
                      <a:endParaRPr sz="1800">
                        <a:solidFill>
                          <a:srgbClr val="002060"/>
                        </a:solidFill>
                        <a:latin typeface="Times New Roman"/>
                        <a:ea typeface="Times New Roman"/>
                        <a:cs typeface="Times New Roman"/>
                        <a:sym typeface="Times New Roman"/>
                      </a:endParaRPr>
                    </a:p>
                  </a:txBody>
                  <a:tcPr marT="0" marB="0" marR="68575" marL="68575"/>
                </a:tc>
                <a:tc>
                  <a:txBody>
                    <a:bodyPr/>
                    <a:lstStyle/>
                    <a:p>
                      <a:pPr indent="0" lvl="0" marL="0" marR="0" rtl="0" algn="ctr">
                        <a:spcBef>
                          <a:spcPts val="0"/>
                        </a:spcBef>
                        <a:spcAft>
                          <a:spcPts val="0"/>
                        </a:spcAft>
                        <a:buNone/>
                      </a:pPr>
                      <a:r>
                        <a:rPr lang="en-GB" sz="1800">
                          <a:solidFill>
                            <a:srgbClr val="002060"/>
                          </a:solidFill>
                        </a:rPr>
                        <a:t> </a:t>
                      </a:r>
                      <a:endParaRPr sz="1800">
                        <a:solidFill>
                          <a:srgbClr val="002060"/>
                        </a:solidFill>
                        <a:latin typeface="Times New Roman"/>
                        <a:ea typeface="Times New Roman"/>
                        <a:cs typeface="Times New Roman"/>
                        <a:sym typeface="Times New Roman"/>
                      </a:endParaRPr>
                    </a:p>
                  </a:txBody>
                  <a:tcPr marT="0" marB="0" marR="68575" marL="68575"/>
                </a:tc>
                <a:tc>
                  <a:txBody>
                    <a:bodyPr/>
                    <a:lstStyle/>
                    <a:p>
                      <a:pPr indent="0" lvl="0" marL="0" marR="0" rtl="0" algn="ctr">
                        <a:spcBef>
                          <a:spcPts val="0"/>
                        </a:spcBef>
                        <a:spcAft>
                          <a:spcPts val="0"/>
                        </a:spcAft>
                        <a:buNone/>
                      </a:pPr>
                      <a:r>
                        <a:rPr lang="en-GB" sz="1800">
                          <a:solidFill>
                            <a:srgbClr val="002060"/>
                          </a:solidFill>
                        </a:rPr>
                        <a:t>14</a:t>
                      </a:r>
                      <a:endParaRPr sz="1800">
                        <a:solidFill>
                          <a:srgbClr val="002060"/>
                        </a:solidFill>
                        <a:latin typeface="Times New Roman"/>
                        <a:ea typeface="Times New Roman"/>
                        <a:cs typeface="Times New Roman"/>
                        <a:sym typeface="Times New Roman"/>
                      </a:endParaRPr>
                    </a:p>
                  </a:txBody>
                  <a:tcPr marT="0" marB="0" marR="68575" marL="68575"/>
                </a:tc>
                <a:tc>
                  <a:txBody>
                    <a:bodyPr/>
                    <a:lstStyle/>
                    <a:p>
                      <a:pPr indent="0" lvl="0" marL="0" marR="0" rtl="0" algn="ctr">
                        <a:spcBef>
                          <a:spcPts val="0"/>
                        </a:spcBef>
                        <a:spcAft>
                          <a:spcPts val="0"/>
                        </a:spcAft>
                        <a:buNone/>
                      </a:pPr>
                      <a:r>
                        <a:rPr lang="en-GB" sz="1800">
                          <a:solidFill>
                            <a:srgbClr val="002060"/>
                          </a:solidFill>
                        </a:rPr>
                        <a:t> </a:t>
                      </a:r>
                      <a:endParaRPr sz="1800">
                        <a:solidFill>
                          <a:srgbClr val="002060"/>
                        </a:solidFill>
                        <a:latin typeface="Times New Roman"/>
                        <a:ea typeface="Times New Roman"/>
                        <a:cs typeface="Times New Roman"/>
                        <a:sym typeface="Times New Roman"/>
                      </a:endParaRPr>
                    </a:p>
                  </a:txBody>
                  <a:tcPr marT="0" marB="0" marR="68575" marL="68575"/>
                </a:tc>
              </a:tr>
              <a:tr h="228600">
                <a:tc>
                  <a:txBody>
                    <a:bodyPr/>
                    <a:lstStyle/>
                    <a:p>
                      <a:pPr indent="0" lvl="0" marL="0" marR="0" rtl="0" algn="ctr">
                        <a:spcBef>
                          <a:spcPts val="0"/>
                        </a:spcBef>
                        <a:spcAft>
                          <a:spcPts val="0"/>
                        </a:spcAft>
                        <a:buNone/>
                      </a:pPr>
                      <a:r>
                        <a:t/>
                      </a:r>
                      <a:endParaRPr sz="1600">
                        <a:solidFill>
                          <a:srgbClr val="002060"/>
                        </a:solidFill>
                      </a:endParaRPr>
                    </a:p>
                    <a:p>
                      <a:pPr indent="0" lvl="0" marL="0" marR="0" rtl="0" algn="ctr">
                        <a:spcBef>
                          <a:spcPts val="0"/>
                        </a:spcBef>
                        <a:spcAft>
                          <a:spcPts val="0"/>
                        </a:spcAft>
                        <a:buNone/>
                      </a:pPr>
                      <a:r>
                        <a:rPr lang="en-GB" sz="1600">
                          <a:solidFill>
                            <a:srgbClr val="002060"/>
                          </a:solidFill>
                        </a:rPr>
                        <a:t>Symptoms</a:t>
                      </a:r>
                      <a:endParaRPr sz="1600">
                        <a:solidFill>
                          <a:srgbClr val="002060"/>
                        </a:solidFill>
                        <a:latin typeface="Times New Roman"/>
                        <a:ea typeface="Times New Roman"/>
                        <a:cs typeface="Times New Roman"/>
                        <a:sym typeface="Times New Roman"/>
                      </a:endParaRPr>
                    </a:p>
                  </a:txBody>
                  <a:tcPr marT="0" marB="0" marR="68575" marL="68575"/>
                </a:tc>
                <a:tc>
                  <a:txBody>
                    <a:bodyPr/>
                    <a:lstStyle/>
                    <a:p>
                      <a:pPr indent="0" lvl="0" marL="0" marR="0" rtl="0" algn="ctr">
                        <a:spcBef>
                          <a:spcPts val="0"/>
                        </a:spcBef>
                        <a:spcAft>
                          <a:spcPts val="0"/>
                        </a:spcAft>
                        <a:buNone/>
                      </a:pPr>
                      <a:r>
                        <a:rPr lang="en-GB" sz="1800">
                          <a:solidFill>
                            <a:srgbClr val="002060"/>
                          </a:solidFill>
                        </a:rPr>
                        <a:t>None</a:t>
                      </a:r>
                      <a:endParaRPr/>
                    </a:p>
                    <a:p>
                      <a:pPr indent="0" lvl="0" marL="0" marR="0" rtl="0" algn="ctr">
                        <a:spcBef>
                          <a:spcPts val="0"/>
                        </a:spcBef>
                        <a:spcAft>
                          <a:spcPts val="0"/>
                        </a:spcAft>
                        <a:buNone/>
                      </a:pPr>
                      <a:r>
                        <a:rPr lang="en-GB" sz="1800">
                          <a:solidFill>
                            <a:srgbClr val="002060"/>
                          </a:solidFill>
                        </a:rPr>
                        <a:t> </a:t>
                      </a:r>
                      <a:endParaRPr/>
                    </a:p>
                    <a:p>
                      <a:pPr indent="0" lvl="0" marL="0" marR="0" rtl="0" algn="ctr">
                        <a:spcBef>
                          <a:spcPts val="0"/>
                        </a:spcBef>
                        <a:spcAft>
                          <a:spcPts val="0"/>
                        </a:spcAft>
                        <a:buNone/>
                      </a:pPr>
                      <a:r>
                        <a:rPr lang="en-GB" sz="1800">
                          <a:solidFill>
                            <a:srgbClr val="002060"/>
                          </a:solidFill>
                        </a:rPr>
                        <a:t> </a:t>
                      </a:r>
                      <a:endParaRPr/>
                    </a:p>
                    <a:p>
                      <a:pPr indent="0" lvl="0" marL="0" marR="0" rtl="0" algn="ctr">
                        <a:spcBef>
                          <a:spcPts val="0"/>
                        </a:spcBef>
                        <a:spcAft>
                          <a:spcPts val="0"/>
                        </a:spcAft>
                        <a:buNone/>
                      </a:pPr>
                      <a:r>
                        <a:rPr lang="en-GB" sz="1800">
                          <a:solidFill>
                            <a:srgbClr val="002060"/>
                          </a:solidFill>
                        </a:rPr>
                        <a:t> </a:t>
                      </a:r>
                      <a:endParaRPr sz="1800">
                        <a:solidFill>
                          <a:srgbClr val="002060"/>
                        </a:solidFill>
                        <a:latin typeface="Times New Roman"/>
                        <a:ea typeface="Times New Roman"/>
                        <a:cs typeface="Times New Roman"/>
                        <a:sym typeface="Times New Roman"/>
                      </a:endParaRPr>
                    </a:p>
                  </a:txBody>
                  <a:tcPr marT="0" marB="0" marR="68575" marL="68575"/>
                </a:tc>
                <a:tc>
                  <a:txBody>
                    <a:bodyPr/>
                    <a:lstStyle/>
                    <a:p>
                      <a:pPr indent="0" lvl="0" marL="0" marR="0" rtl="0" algn="ctr">
                        <a:spcBef>
                          <a:spcPts val="0"/>
                        </a:spcBef>
                        <a:spcAft>
                          <a:spcPts val="0"/>
                        </a:spcAft>
                        <a:buNone/>
                      </a:pPr>
                      <a:r>
                        <a:rPr lang="en-GB" sz="1800">
                          <a:solidFill>
                            <a:srgbClr val="002060"/>
                          </a:solidFill>
                        </a:rPr>
                        <a:t>None</a:t>
                      </a:r>
                      <a:endParaRPr sz="1800">
                        <a:solidFill>
                          <a:srgbClr val="002060"/>
                        </a:solidFill>
                        <a:latin typeface="Times New Roman"/>
                        <a:ea typeface="Times New Roman"/>
                        <a:cs typeface="Times New Roman"/>
                        <a:sym typeface="Times New Roman"/>
                      </a:endParaRPr>
                    </a:p>
                  </a:txBody>
                  <a:tcPr marT="0" marB="0" marR="68575" marL="68575"/>
                </a:tc>
                <a:tc>
                  <a:txBody>
                    <a:bodyPr/>
                    <a:lstStyle/>
                    <a:p>
                      <a:pPr indent="0" lvl="0" marL="0" marR="0" rtl="0" algn="ctr">
                        <a:spcBef>
                          <a:spcPts val="0"/>
                        </a:spcBef>
                        <a:spcAft>
                          <a:spcPts val="0"/>
                        </a:spcAft>
                        <a:buNone/>
                      </a:pPr>
                      <a:r>
                        <a:rPr lang="en-GB" sz="1800">
                          <a:solidFill>
                            <a:srgbClr val="002060"/>
                          </a:solidFill>
                        </a:rPr>
                        <a:t> </a:t>
                      </a:r>
                      <a:endParaRPr sz="1800">
                        <a:solidFill>
                          <a:srgbClr val="002060"/>
                        </a:solidFill>
                        <a:latin typeface="Times New Roman"/>
                        <a:ea typeface="Times New Roman"/>
                        <a:cs typeface="Times New Roman"/>
                        <a:sym typeface="Times New Roman"/>
                      </a:endParaRPr>
                    </a:p>
                  </a:txBody>
                  <a:tcPr marT="0" marB="0" marR="68575" marL="68575"/>
                </a:tc>
                <a:tc>
                  <a:txBody>
                    <a:bodyPr/>
                    <a:lstStyle/>
                    <a:p>
                      <a:pPr indent="0" lvl="0" marL="0" marR="0" rtl="0" algn="ctr">
                        <a:spcBef>
                          <a:spcPts val="0"/>
                        </a:spcBef>
                        <a:spcAft>
                          <a:spcPts val="0"/>
                        </a:spcAft>
                        <a:buNone/>
                      </a:pPr>
                      <a:r>
                        <a:rPr lang="en-GB" sz="1800">
                          <a:solidFill>
                            <a:srgbClr val="002060"/>
                          </a:solidFill>
                        </a:rPr>
                        <a:t>None</a:t>
                      </a:r>
                      <a:endParaRPr sz="1800">
                        <a:solidFill>
                          <a:srgbClr val="002060"/>
                        </a:solidFill>
                        <a:latin typeface="Times New Roman"/>
                        <a:ea typeface="Times New Roman"/>
                        <a:cs typeface="Times New Roman"/>
                        <a:sym typeface="Times New Roman"/>
                      </a:endParaRPr>
                    </a:p>
                  </a:txBody>
                  <a:tcPr marT="0" marB="0" marR="68575" marL="68575"/>
                </a:tc>
                <a:tc>
                  <a:txBody>
                    <a:bodyPr/>
                    <a:lstStyle/>
                    <a:p>
                      <a:pPr indent="0" lvl="0" marL="0" marR="0" rtl="0" algn="ctr">
                        <a:spcBef>
                          <a:spcPts val="0"/>
                        </a:spcBef>
                        <a:spcAft>
                          <a:spcPts val="0"/>
                        </a:spcAft>
                        <a:buNone/>
                      </a:pPr>
                      <a:r>
                        <a:rPr lang="en-GB" sz="1800">
                          <a:solidFill>
                            <a:srgbClr val="002060"/>
                          </a:solidFill>
                        </a:rPr>
                        <a:t> </a:t>
                      </a:r>
                      <a:endParaRPr sz="1800">
                        <a:solidFill>
                          <a:srgbClr val="002060"/>
                        </a:solidFill>
                        <a:latin typeface="Times New Roman"/>
                        <a:ea typeface="Times New Roman"/>
                        <a:cs typeface="Times New Roman"/>
                        <a:sym typeface="Times New Roman"/>
                      </a:endParaRPr>
                    </a:p>
                  </a:txBody>
                  <a:tcPr marT="0" marB="0" marR="68575" marL="68575"/>
                </a:tc>
                <a:tc>
                  <a:txBody>
                    <a:bodyPr/>
                    <a:lstStyle/>
                    <a:p>
                      <a:pPr indent="0" lvl="0" marL="0" marR="0" rtl="0" algn="ctr">
                        <a:spcBef>
                          <a:spcPts val="0"/>
                        </a:spcBef>
                        <a:spcAft>
                          <a:spcPts val="0"/>
                        </a:spcAft>
                        <a:buNone/>
                      </a:pPr>
                      <a:r>
                        <a:rPr lang="en-GB" sz="1800">
                          <a:solidFill>
                            <a:srgbClr val="002060"/>
                          </a:solidFill>
                        </a:rPr>
                        <a:t>Pain in left shoulder</a:t>
                      </a:r>
                      <a:endParaRPr sz="1800">
                        <a:solidFill>
                          <a:srgbClr val="002060"/>
                        </a:solidFill>
                        <a:latin typeface="Times New Roman"/>
                        <a:ea typeface="Times New Roman"/>
                        <a:cs typeface="Times New Roman"/>
                        <a:sym typeface="Times New Roman"/>
                      </a:endParaRPr>
                    </a:p>
                  </a:txBody>
                  <a:tcPr marT="0" marB="0" marR="68575" marL="68575"/>
                </a:tc>
                <a:tc>
                  <a:txBody>
                    <a:bodyPr/>
                    <a:lstStyle/>
                    <a:p>
                      <a:pPr indent="0" lvl="0" marL="0" marR="0" rtl="0" algn="ctr">
                        <a:spcBef>
                          <a:spcPts val="0"/>
                        </a:spcBef>
                        <a:spcAft>
                          <a:spcPts val="0"/>
                        </a:spcAft>
                        <a:buNone/>
                      </a:pPr>
                      <a:r>
                        <a:t/>
                      </a:r>
                      <a:endParaRPr sz="1800">
                        <a:solidFill>
                          <a:srgbClr val="002060"/>
                        </a:solidFill>
                        <a:latin typeface="Times New Roman"/>
                        <a:ea typeface="Times New Roman"/>
                        <a:cs typeface="Times New Roman"/>
                        <a:sym typeface="Times New Roman"/>
                      </a:endParaRPr>
                    </a:p>
                  </a:txBody>
                  <a:tcPr marT="0" marB="0" marR="68575" marL="68575"/>
                </a:tc>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0" name="Shape 320"/>
        <p:cNvGrpSpPr/>
        <p:nvPr/>
      </p:nvGrpSpPr>
      <p:grpSpPr>
        <a:xfrm>
          <a:off x="0" y="0"/>
          <a:ext cx="0" cy="0"/>
          <a:chOff x="0" y="0"/>
          <a:chExt cx="0" cy="0"/>
        </a:xfrm>
      </p:grpSpPr>
      <p:pic>
        <p:nvPicPr>
          <p:cNvPr descr="Expectation v/s Reality: Is The Stress Robbing Your Happiness?" id="321" name="Google Shape;321;p24"/>
          <p:cNvPicPr preferRelativeResize="0"/>
          <p:nvPr/>
        </p:nvPicPr>
        <p:blipFill rotWithShape="1">
          <a:blip r:embed="rId3">
            <a:alphaModFix/>
          </a:blip>
          <a:srcRect b="0" l="0" r="0" t="0"/>
          <a:stretch/>
        </p:blipFill>
        <p:spPr>
          <a:xfrm>
            <a:off x="2174681" y="311209"/>
            <a:ext cx="8114843" cy="3726203"/>
          </a:xfrm>
          <a:prstGeom prst="rect">
            <a:avLst/>
          </a:prstGeom>
          <a:noFill/>
          <a:ln>
            <a:noFill/>
          </a:ln>
        </p:spPr>
      </p:pic>
      <p:pic>
        <p:nvPicPr>
          <p:cNvPr id="322" name="Google Shape;322;p24"/>
          <p:cNvPicPr preferRelativeResize="0"/>
          <p:nvPr/>
        </p:nvPicPr>
        <p:blipFill rotWithShape="1">
          <a:blip r:embed="rId4">
            <a:alphaModFix/>
          </a:blip>
          <a:srcRect b="0" l="0" r="0" t="0"/>
          <a:stretch/>
        </p:blipFill>
        <p:spPr>
          <a:xfrm>
            <a:off x="156242" y="4136768"/>
            <a:ext cx="2635385" cy="1505027"/>
          </a:xfrm>
          <a:prstGeom prst="rect">
            <a:avLst/>
          </a:prstGeom>
          <a:noFill/>
          <a:ln>
            <a:noFill/>
          </a:ln>
        </p:spPr>
      </p:pic>
      <p:pic>
        <p:nvPicPr>
          <p:cNvPr id="323" name="Google Shape;323;p24"/>
          <p:cNvPicPr preferRelativeResize="0"/>
          <p:nvPr/>
        </p:nvPicPr>
        <p:blipFill rotWithShape="1">
          <a:blip r:embed="rId5">
            <a:alphaModFix/>
          </a:blip>
          <a:srcRect b="0" l="0" r="0" t="0"/>
          <a:stretch/>
        </p:blipFill>
        <p:spPr>
          <a:xfrm>
            <a:off x="10598227" y="4500121"/>
            <a:ext cx="1265600" cy="1189227"/>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7" name="Shape 327"/>
        <p:cNvGrpSpPr/>
        <p:nvPr/>
      </p:nvGrpSpPr>
      <p:grpSpPr>
        <a:xfrm>
          <a:off x="0" y="0"/>
          <a:ext cx="0" cy="0"/>
          <a:chOff x="0" y="0"/>
          <a:chExt cx="0" cy="0"/>
        </a:xfrm>
      </p:grpSpPr>
      <p:sp>
        <p:nvSpPr>
          <p:cNvPr id="328" name="Google Shape;328;p25"/>
          <p:cNvSpPr txBox="1"/>
          <p:nvPr>
            <p:ph type="title"/>
          </p:nvPr>
        </p:nvSpPr>
        <p:spPr>
          <a:xfrm>
            <a:off x="-3164290" y="384287"/>
            <a:ext cx="10972800" cy="9906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0F4861"/>
              </a:buClr>
              <a:buSzPts val="6000"/>
              <a:buFont typeface="Arial"/>
              <a:buNone/>
            </a:pPr>
            <a:r>
              <a:rPr lang="en-GB" sz="6000">
                <a:solidFill>
                  <a:srgbClr val="0F4861"/>
                </a:solidFill>
                <a:latin typeface="Arial"/>
                <a:ea typeface="Arial"/>
                <a:cs typeface="Arial"/>
                <a:sym typeface="Arial"/>
              </a:rPr>
              <a:t>Thank you</a:t>
            </a:r>
            <a:endParaRPr/>
          </a:p>
        </p:txBody>
      </p:sp>
      <p:pic>
        <p:nvPicPr>
          <p:cNvPr descr="University of Birmingham : Rankings, Fees &amp; Courses Details | Top  Universities" id="329" name="Google Shape;329;p25"/>
          <p:cNvPicPr preferRelativeResize="0"/>
          <p:nvPr/>
        </p:nvPicPr>
        <p:blipFill rotWithShape="1">
          <a:blip r:embed="rId3">
            <a:alphaModFix/>
          </a:blip>
          <a:srcRect b="0" l="0" r="0" t="0"/>
          <a:stretch/>
        </p:blipFill>
        <p:spPr>
          <a:xfrm>
            <a:off x="8112111" y="1927996"/>
            <a:ext cx="2330845" cy="2010755"/>
          </a:xfrm>
          <a:prstGeom prst="rect">
            <a:avLst/>
          </a:prstGeom>
          <a:noFill/>
          <a:ln>
            <a:noFill/>
          </a:ln>
        </p:spPr>
      </p:pic>
      <p:pic>
        <p:nvPicPr>
          <p:cNvPr descr="University Hospitals Birmingham NHS Foundation Trust" id="330" name="Google Shape;330;p25"/>
          <p:cNvPicPr preferRelativeResize="0"/>
          <p:nvPr/>
        </p:nvPicPr>
        <p:blipFill rotWithShape="1">
          <a:blip r:embed="rId4">
            <a:alphaModFix/>
          </a:blip>
          <a:srcRect b="24016" l="0" r="3275" t="17405"/>
          <a:stretch/>
        </p:blipFill>
        <p:spPr>
          <a:xfrm>
            <a:off x="1180441" y="1927996"/>
            <a:ext cx="5483135" cy="1746025"/>
          </a:xfrm>
          <a:prstGeom prst="rect">
            <a:avLst/>
          </a:prstGeom>
          <a:noFill/>
          <a:ln>
            <a:noFill/>
          </a:ln>
        </p:spPr>
      </p:pic>
      <p:pic>
        <p:nvPicPr>
          <p:cNvPr id="331" name="Google Shape;331;p25"/>
          <p:cNvPicPr preferRelativeResize="0"/>
          <p:nvPr/>
        </p:nvPicPr>
        <p:blipFill rotWithShape="1">
          <a:blip r:embed="rId5">
            <a:alphaModFix/>
          </a:blip>
          <a:srcRect b="0" l="0" r="0" t="0"/>
          <a:stretch/>
        </p:blipFill>
        <p:spPr>
          <a:xfrm>
            <a:off x="244833" y="4227130"/>
            <a:ext cx="2635385" cy="1505027"/>
          </a:xfrm>
          <a:prstGeom prst="rect">
            <a:avLst/>
          </a:prstGeom>
          <a:noFill/>
          <a:ln>
            <a:noFill/>
          </a:ln>
        </p:spPr>
      </p:pic>
      <p:pic>
        <p:nvPicPr>
          <p:cNvPr id="332" name="Google Shape;332;p25"/>
          <p:cNvPicPr preferRelativeResize="0"/>
          <p:nvPr/>
        </p:nvPicPr>
        <p:blipFill rotWithShape="1">
          <a:blip r:embed="rId6">
            <a:alphaModFix/>
          </a:blip>
          <a:srcRect b="0" l="0" r="0" t="0"/>
          <a:stretch/>
        </p:blipFill>
        <p:spPr>
          <a:xfrm>
            <a:off x="10686818" y="4590483"/>
            <a:ext cx="1265600" cy="1189227"/>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2024-10-15T10:14:27Z</dcterms:created>
  <dc:creator>Jennifer Towey</dc:creator>
</cp:coreProperties>
</file>